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6" r:id="rId4"/>
  </p:sldMasterIdLst>
  <p:notesMasterIdLst>
    <p:notesMasterId r:id="rId16"/>
  </p:notesMasterIdLst>
  <p:sldIdLst>
    <p:sldId id="256" r:id="rId5"/>
    <p:sldId id="268" r:id="rId6"/>
    <p:sldId id="258" r:id="rId7"/>
    <p:sldId id="264" r:id="rId8"/>
    <p:sldId id="259" r:id="rId9"/>
    <p:sldId id="262" r:id="rId10"/>
    <p:sldId id="265" r:id="rId11"/>
    <p:sldId id="263" r:id="rId12"/>
    <p:sldId id="266" r:id="rId13"/>
    <p:sldId id="267" r:id="rId14"/>
    <p:sldId id="260"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000000-0000-0000-0000-000000000000}" v="6" dt="2021-03-01T01:40:46.691"/>
    <p1510:client id="{4BE0ECEF-2010-45A3-A68D-1CEA03CCE6D4}" v="1388" dt="2021-02-28T21:49:37.631"/>
    <p1510:client id="{F0734454-D5DF-784A-ADE0-A4B7942A990C}" v="6" dt="2021-03-01T03:21:52.6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95755"/>
  </p:normalViewPr>
  <p:slideViewPr>
    <p:cSldViewPr snapToGrid="0">
      <p:cViewPr varScale="1">
        <p:scale>
          <a:sx n="82" d="100"/>
          <a:sy n="82" d="100"/>
        </p:scale>
        <p:origin x="710" y="7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17CAC-6EC2-4FD5-BEB5-B05D64317210}" type="datetimeFigureOut">
              <a:rPr lang="en-US" smtClean="0"/>
              <a:t>2/28/2021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1C7446-8448-415C-ACB1-C7F057A885A6}" type="slidenum">
              <a:rPr lang="en-US" smtClean="0"/>
              <a:t>‹#›</a:t>
            </a:fld>
            <a:endParaRPr lang="en-US"/>
          </a:p>
        </p:txBody>
      </p:sp>
    </p:spTree>
    <p:extLst>
      <p:ext uri="{BB962C8B-B14F-4D97-AF65-F5344CB8AC3E}">
        <p14:creationId xmlns:p14="http://schemas.microsoft.com/office/powerpoint/2010/main" val="720986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CD86B4-DE0B-4C00-A911-72DECF421294}" type="datetime1">
              <a:rPr lang="en-US" smtClean="0"/>
              <a:t>2/28/2021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76F567-99A5-408D-8065-1E32D8EB73EB}" type="slidenum">
              <a:rPr lang="en-US" smtClean="0"/>
              <a:t>‹#›</a:t>
            </a:fld>
            <a:endParaRPr lang="en-US"/>
          </a:p>
        </p:txBody>
      </p:sp>
    </p:spTree>
    <p:extLst>
      <p:ext uri="{BB962C8B-B14F-4D97-AF65-F5344CB8AC3E}">
        <p14:creationId xmlns:p14="http://schemas.microsoft.com/office/powerpoint/2010/main" val="1669152514"/>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768F278-EAA7-488B-8CE7-5109C27463CA}" type="datetime1">
              <a:rPr lang="en-US" smtClean="0"/>
              <a:t>2/28/2021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76F567-99A5-408D-8065-1E32D8EB73EB}" type="slidenum">
              <a:rPr lang="en-US" smtClean="0"/>
              <a:t>‹#›</a:t>
            </a:fld>
            <a:endParaRPr lang="en-US"/>
          </a:p>
        </p:txBody>
      </p:sp>
    </p:spTree>
    <p:extLst>
      <p:ext uri="{BB962C8B-B14F-4D97-AF65-F5344CB8AC3E}">
        <p14:creationId xmlns:p14="http://schemas.microsoft.com/office/powerpoint/2010/main" val="2285340953"/>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F7F143-D6D1-4397-B547-69AC7995FCA1}" type="datetime1">
              <a:rPr lang="en-US" smtClean="0"/>
              <a:t>2/28/2021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76F567-99A5-408D-8065-1E32D8EB73EB}"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849404177"/>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3AC647E-20F4-4CF6-9D10-E50DBBE5D14E}" type="datetime1">
              <a:rPr lang="en-US" smtClean="0"/>
              <a:t>2/28/2021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76F567-99A5-408D-8065-1E32D8EB73EB}" type="slidenum">
              <a:rPr lang="en-US" smtClean="0"/>
              <a:t>‹#›</a:t>
            </a:fld>
            <a:endParaRPr lang="en-US"/>
          </a:p>
        </p:txBody>
      </p:sp>
    </p:spTree>
    <p:extLst>
      <p:ext uri="{BB962C8B-B14F-4D97-AF65-F5344CB8AC3E}">
        <p14:creationId xmlns:p14="http://schemas.microsoft.com/office/powerpoint/2010/main" val="1470179408"/>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38F21EB-D9CC-4E99-8675-5D468C43A6D8}" type="datetime1">
              <a:rPr lang="en-US" smtClean="0"/>
              <a:t>2/28/2021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76F567-99A5-408D-8065-1E32D8EB73EB}"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83232144"/>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3A8F86-23FD-477F-B85C-3950F0098AE9}" type="datetime1">
              <a:rPr lang="en-US" smtClean="0"/>
              <a:t>2/28/2021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76F567-99A5-408D-8065-1E32D8EB73EB}" type="slidenum">
              <a:rPr lang="en-US" smtClean="0"/>
              <a:t>‹#›</a:t>
            </a:fld>
            <a:endParaRPr lang="en-US"/>
          </a:p>
        </p:txBody>
      </p:sp>
    </p:spTree>
    <p:extLst>
      <p:ext uri="{BB962C8B-B14F-4D97-AF65-F5344CB8AC3E}">
        <p14:creationId xmlns:p14="http://schemas.microsoft.com/office/powerpoint/2010/main" val="3050244907"/>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6DE586-BA26-44CD-9751-FA26B37EBB8C}" type="datetime1">
              <a:rPr lang="en-US" smtClean="0"/>
              <a:t>2/28/2021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76F567-99A5-408D-8065-1E32D8EB73EB}" type="slidenum">
              <a:rPr lang="en-US" smtClean="0"/>
              <a:t>‹#›</a:t>
            </a:fld>
            <a:endParaRPr lang="en-US"/>
          </a:p>
        </p:txBody>
      </p:sp>
    </p:spTree>
    <p:extLst>
      <p:ext uri="{BB962C8B-B14F-4D97-AF65-F5344CB8AC3E}">
        <p14:creationId xmlns:p14="http://schemas.microsoft.com/office/powerpoint/2010/main" val="3917381876"/>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F60C79-9C1B-45AB-A5C4-FF8F610D2C52}" type="datetime1">
              <a:rPr lang="en-US" smtClean="0"/>
              <a:t>2/28/2021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76F567-99A5-408D-8065-1E32D8EB73EB}" type="slidenum">
              <a:rPr lang="en-US" smtClean="0"/>
              <a:t>‹#›</a:t>
            </a:fld>
            <a:endParaRPr lang="en-US"/>
          </a:p>
        </p:txBody>
      </p:sp>
    </p:spTree>
    <p:extLst>
      <p:ext uri="{BB962C8B-B14F-4D97-AF65-F5344CB8AC3E}">
        <p14:creationId xmlns:p14="http://schemas.microsoft.com/office/powerpoint/2010/main" val="1700208574"/>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DEF9F3-D2D5-4C10-A32C-82EBDB0A4AA9}" type="datetime1">
              <a:rPr lang="en-US" smtClean="0"/>
              <a:t>2/28/2021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76F567-99A5-408D-8065-1E32D8EB73EB}" type="slidenum">
              <a:rPr lang="en-US" smtClean="0"/>
              <a:t>‹#›</a:t>
            </a:fld>
            <a:endParaRPr lang="en-US"/>
          </a:p>
        </p:txBody>
      </p:sp>
    </p:spTree>
    <p:extLst>
      <p:ext uri="{BB962C8B-B14F-4D97-AF65-F5344CB8AC3E}">
        <p14:creationId xmlns:p14="http://schemas.microsoft.com/office/powerpoint/2010/main" val="2321550226"/>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02EB901-115A-4845-872D-943040FB6E29}" type="datetime1">
              <a:rPr lang="en-US" smtClean="0"/>
              <a:t>2/28/2021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76F567-99A5-408D-8065-1E32D8EB73EB}" type="slidenum">
              <a:rPr lang="en-US" smtClean="0"/>
              <a:t>‹#›</a:t>
            </a:fld>
            <a:endParaRPr lang="en-US"/>
          </a:p>
        </p:txBody>
      </p:sp>
    </p:spTree>
    <p:extLst>
      <p:ext uri="{BB962C8B-B14F-4D97-AF65-F5344CB8AC3E}">
        <p14:creationId xmlns:p14="http://schemas.microsoft.com/office/powerpoint/2010/main" val="4035013729"/>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A8EF51D-B307-4B20-9864-D1F68428A3F1}" type="datetime1">
              <a:rPr lang="en-US" smtClean="0"/>
              <a:t>2/28/2021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76F567-99A5-408D-8065-1E32D8EB73EB}" type="slidenum">
              <a:rPr lang="en-US" smtClean="0"/>
              <a:t>‹#›</a:t>
            </a:fld>
            <a:endParaRPr lang="en-US"/>
          </a:p>
        </p:txBody>
      </p:sp>
    </p:spTree>
    <p:extLst>
      <p:ext uri="{BB962C8B-B14F-4D97-AF65-F5344CB8AC3E}">
        <p14:creationId xmlns:p14="http://schemas.microsoft.com/office/powerpoint/2010/main" val="2467821092"/>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39DF025-D015-4A6C-AE1C-9FE4F46F712D}" type="datetime1">
              <a:rPr lang="en-US" smtClean="0"/>
              <a:t>2/28/2021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76F567-99A5-408D-8065-1E32D8EB73EB}" type="slidenum">
              <a:rPr lang="en-US" smtClean="0"/>
              <a:t>‹#›</a:t>
            </a:fld>
            <a:endParaRPr lang="en-US"/>
          </a:p>
        </p:txBody>
      </p:sp>
    </p:spTree>
    <p:extLst>
      <p:ext uri="{BB962C8B-B14F-4D97-AF65-F5344CB8AC3E}">
        <p14:creationId xmlns:p14="http://schemas.microsoft.com/office/powerpoint/2010/main" val="1258393396"/>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51BEA82-3FDC-4234-BA59-8F4D2165687A}" type="datetime1">
              <a:rPr lang="en-US" smtClean="0"/>
              <a:t>2/28/2021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76F567-99A5-408D-8065-1E32D8EB73EB}" type="slidenum">
              <a:rPr lang="en-US" smtClean="0"/>
              <a:t>‹#›</a:t>
            </a:fld>
            <a:endParaRPr lang="en-US"/>
          </a:p>
        </p:txBody>
      </p:sp>
    </p:spTree>
    <p:extLst>
      <p:ext uri="{BB962C8B-B14F-4D97-AF65-F5344CB8AC3E}">
        <p14:creationId xmlns:p14="http://schemas.microsoft.com/office/powerpoint/2010/main" val="3998667386"/>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C0ADD7-6C89-4E01-B6F0-0CD10CA81065}" type="datetime1">
              <a:rPr lang="en-US" smtClean="0"/>
              <a:t>2/28/2021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76F567-99A5-408D-8065-1E32D8EB73EB}" type="slidenum">
              <a:rPr lang="en-US" smtClean="0"/>
              <a:t>‹#›</a:t>
            </a:fld>
            <a:endParaRPr lang="en-US"/>
          </a:p>
        </p:txBody>
      </p:sp>
    </p:spTree>
    <p:extLst>
      <p:ext uri="{BB962C8B-B14F-4D97-AF65-F5344CB8AC3E}">
        <p14:creationId xmlns:p14="http://schemas.microsoft.com/office/powerpoint/2010/main" val="2126492721"/>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722C075-0FB7-4BBB-BEB5-F840987D13BC}" type="datetime1">
              <a:rPr lang="en-US" smtClean="0"/>
              <a:t>2/28/2021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76F567-99A5-408D-8065-1E32D8EB73EB}" type="slidenum">
              <a:rPr lang="en-US" smtClean="0"/>
              <a:t>‹#›</a:t>
            </a:fld>
            <a:endParaRPr lang="en-US"/>
          </a:p>
        </p:txBody>
      </p:sp>
    </p:spTree>
    <p:extLst>
      <p:ext uri="{BB962C8B-B14F-4D97-AF65-F5344CB8AC3E}">
        <p14:creationId xmlns:p14="http://schemas.microsoft.com/office/powerpoint/2010/main" val="2823745962"/>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BF71C2E-44A7-40B7-8123-22BB95EBCEBD}" type="datetime1">
              <a:rPr lang="en-US" smtClean="0"/>
              <a:t>2/28/2021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76F567-99A5-408D-8065-1E32D8EB73EB}" type="slidenum">
              <a:rPr lang="en-US" smtClean="0"/>
              <a:t>‹#›</a:t>
            </a:fld>
            <a:endParaRPr lang="en-US"/>
          </a:p>
        </p:txBody>
      </p:sp>
    </p:spTree>
    <p:extLst>
      <p:ext uri="{BB962C8B-B14F-4D97-AF65-F5344CB8AC3E}">
        <p14:creationId xmlns:p14="http://schemas.microsoft.com/office/powerpoint/2010/main" val="3788237666"/>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9F0780C-46F5-4717-8A4D-CB615F32B82E}" type="datetime1">
              <a:rPr lang="en-US" smtClean="0"/>
              <a:t>2/28/2021</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FC76F567-99A5-408D-8065-1E32D8EB73EB}" type="slidenum">
              <a:rPr lang="en-US" smtClean="0"/>
              <a:t>‹#›</a:t>
            </a:fld>
            <a:endParaRPr lang="en-US"/>
          </a:p>
        </p:txBody>
      </p:sp>
    </p:spTree>
    <p:extLst>
      <p:ext uri="{BB962C8B-B14F-4D97-AF65-F5344CB8AC3E}">
        <p14:creationId xmlns:p14="http://schemas.microsoft.com/office/powerpoint/2010/main" val="3282949042"/>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Lst>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10.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8.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27D44-A870-4F5A-96AB-45098CE34266}"/>
              </a:ext>
            </a:extLst>
          </p:cNvPr>
          <p:cNvSpPr>
            <a:spLocks noGrp="1"/>
          </p:cNvSpPr>
          <p:nvPr>
            <p:ph type="ctrTitle"/>
          </p:nvPr>
        </p:nvSpPr>
        <p:spPr>
          <a:xfrm>
            <a:off x="861135" y="709169"/>
            <a:ext cx="8495929" cy="863752"/>
          </a:xfrm>
        </p:spPr>
        <p:txBody>
          <a:bodyPr/>
          <a:lstStyle/>
          <a:p>
            <a:r>
              <a:rPr lang="en-US" sz="4800" dirty="0"/>
              <a:t>Malawi Compost Transporter ​</a:t>
            </a:r>
          </a:p>
        </p:txBody>
      </p:sp>
      <p:sp>
        <p:nvSpPr>
          <p:cNvPr id="3" name="Subtitle 2">
            <a:extLst>
              <a:ext uri="{FF2B5EF4-FFF2-40B4-BE49-F238E27FC236}">
                <a16:creationId xmlns:a16="http://schemas.microsoft.com/office/drawing/2014/main" id="{F019C424-E907-4505-996E-4BFD5A512219}"/>
              </a:ext>
            </a:extLst>
          </p:cNvPr>
          <p:cNvSpPr>
            <a:spLocks noGrp="1"/>
          </p:cNvSpPr>
          <p:nvPr>
            <p:ph type="subTitle" idx="1"/>
          </p:nvPr>
        </p:nvSpPr>
        <p:spPr>
          <a:xfrm>
            <a:off x="1136854" y="4094673"/>
            <a:ext cx="7766936" cy="2463753"/>
          </a:xfrm>
        </p:spPr>
        <p:txBody>
          <a:bodyPr>
            <a:normAutofit fontScale="92500" lnSpcReduction="10000"/>
          </a:bodyPr>
          <a:lstStyle/>
          <a:p>
            <a:pPr algn="ctr" fontAlgn="base"/>
            <a:r>
              <a:rPr lang="en-US" sz="2800" dirty="0">
                <a:latin typeface="Arial" panose="020B0604020202020204" pitchFamily="34" charset="0"/>
                <a:cs typeface="Arial" panose="020B0604020202020204" pitchFamily="34" charset="0"/>
              </a:rPr>
              <a:t>Husain Aldawood​</a:t>
            </a:r>
          </a:p>
          <a:p>
            <a:pPr algn="ctr" fontAlgn="base"/>
            <a:r>
              <a:rPr lang="en-US" sz="2800" dirty="0">
                <a:latin typeface="Arial" panose="020B0604020202020204" pitchFamily="34" charset="0"/>
                <a:cs typeface="Arial" panose="020B0604020202020204" pitchFamily="34" charset="0"/>
              </a:rPr>
              <a:t>Connor Schmerfeld​</a:t>
            </a:r>
          </a:p>
          <a:p>
            <a:pPr algn="ctr" fontAlgn="base"/>
            <a:r>
              <a:rPr lang="en-US" sz="2800" dirty="0">
                <a:latin typeface="Arial" panose="020B0604020202020204" pitchFamily="34" charset="0"/>
                <a:cs typeface="Arial" panose="020B0604020202020204" pitchFamily="34" charset="0"/>
              </a:rPr>
              <a:t>Hope Williams​</a:t>
            </a:r>
          </a:p>
          <a:p>
            <a:pPr algn="ctr" fontAlgn="base"/>
            <a:r>
              <a:rPr lang="en-US" sz="2800" dirty="0">
                <a:latin typeface="Arial" panose="020B0604020202020204" pitchFamily="34" charset="0"/>
                <a:cs typeface="Arial" panose="020B0604020202020204" pitchFamily="34" charset="0"/>
              </a:rPr>
              <a:t>Shi Zhang​</a:t>
            </a:r>
          </a:p>
          <a:p>
            <a:pPr algn="ctr" fontAlgn="base"/>
            <a:r>
              <a:rPr lang="en-US" sz="2800" dirty="0">
                <a:latin typeface="Arial" panose="020B0604020202020204" pitchFamily="34" charset="0"/>
                <a:cs typeface="Arial" panose="020B0604020202020204" pitchFamily="34" charset="0"/>
              </a:rPr>
              <a:t>​</a:t>
            </a:r>
          </a:p>
          <a:p>
            <a:pPr algn="ctr"/>
            <a:endParaRPr lang="en-US" sz="28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FA3F1B3-95F0-415D-A289-6E821A767F30}"/>
              </a:ext>
            </a:extLst>
          </p:cNvPr>
          <p:cNvSpPr txBox="1"/>
          <p:nvPr/>
        </p:nvSpPr>
        <p:spPr>
          <a:xfrm>
            <a:off x="1682317" y="2372132"/>
            <a:ext cx="7084381" cy="923330"/>
          </a:xfrm>
          <a:prstGeom prst="rect">
            <a:avLst/>
          </a:prstGeom>
          <a:noFill/>
        </p:spPr>
        <p:txBody>
          <a:bodyPr wrap="square" rtlCol="0">
            <a:spAutoFit/>
          </a:bodyPr>
          <a:lstStyle/>
          <a:p>
            <a:pPr algn="ctr"/>
            <a:r>
              <a:rPr lang="en-US" sz="5400" dirty="0">
                <a:solidFill>
                  <a:schemeClr val="accent2">
                    <a:lumMod val="75000"/>
                  </a:schemeClr>
                </a:solidFill>
              </a:rPr>
              <a:t>Midpoint Presentation​</a:t>
            </a:r>
          </a:p>
        </p:txBody>
      </p:sp>
      <p:pic>
        <p:nvPicPr>
          <p:cNvPr id="6" name="Audio 5">
            <a:hlinkClick r:id="" action="ppaction://media"/>
            <a:extLst>
              <a:ext uri="{FF2B5EF4-FFF2-40B4-BE49-F238E27FC236}">
                <a16:creationId xmlns:a16="http://schemas.microsoft.com/office/drawing/2014/main" id="{38EA4CBC-274A-41F8-918A-09E397D88E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
        <p:nvSpPr>
          <p:cNvPr id="10" name="Slide Number Placeholder 9">
            <a:extLst>
              <a:ext uri="{FF2B5EF4-FFF2-40B4-BE49-F238E27FC236}">
                <a16:creationId xmlns:a16="http://schemas.microsoft.com/office/drawing/2014/main" id="{A75783E4-A5CF-4C3C-9E68-1E61EAFE3B3C}"/>
              </a:ext>
            </a:extLst>
          </p:cNvPr>
          <p:cNvSpPr>
            <a:spLocks noGrp="1"/>
          </p:cNvSpPr>
          <p:nvPr>
            <p:ph type="sldNum" sz="quarter" idx="12"/>
          </p:nvPr>
        </p:nvSpPr>
        <p:spPr>
          <a:xfrm>
            <a:off x="8590663" y="6041362"/>
            <a:ext cx="766401" cy="365125"/>
          </a:xfrm>
        </p:spPr>
        <p:txBody>
          <a:bodyPr/>
          <a:lstStyle/>
          <a:p>
            <a:r>
              <a:rPr lang="en-US" dirty="0"/>
              <a:t>Team-</a:t>
            </a:r>
            <a:fld id="{FC76F567-99A5-408D-8065-1E32D8EB73EB}" type="slidenum">
              <a:rPr lang="en-US" smtClean="0"/>
              <a:t>1</a:t>
            </a:fld>
            <a:endParaRPr lang="en-US" dirty="0"/>
          </a:p>
          <a:p>
            <a:r>
              <a:rPr lang="en-US" dirty="0"/>
              <a:t>2/28/2021</a:t>
            </a:r>
          </a:p>
        </p:txBody>
      </p:sp>
    </p:spTree>
    <p:extLst>
      <p:ext uri="{BB962C8B-B14F-4D97-AF65-F5344CB8AC3E}">
        <p14:creationId xmlns:p14="http://schemas.microsoft.com/office/powerpoint/2010/main" val="1604544022"/>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E773C-F98B-4A72-A363-7E92E4EC0CB2}"/>
              </a:ext>
            </a:extLst>
          </p:cNvPr>
          <p:cNvSpPr>
            <a:spLocks noGrp="1"/>
          </p:cNvSpPr>
          <p:nvPr>
            <p:ph type="title"/>
          </p:nvPr>
        </p:nvSpPr>
        <p:spPr/>
        <p:txBody>
          <a:bodyPr>
            <a:normAutofit/>
          </a:bodyPr>
          <a:lstStyle/>
          <a:p>
            <a:pPr algn="ctr"/>
            <a:r>
              <a:rPr lang="en-US" sz="4400" dirty="0"/>
              <a:t>Testing Plan </a:t>
            </a:r>
            <a:endParaRPr lang="en-US"/>
          </a:p>
        </p:txBody>
      </p:sp>
      <p:sp>
        <p:nvSpPr>
          <p:cNvPr id="3" name="Content Placeholder 2">
            <a:extLst>
              <a:ext uri="{FF2B5EF4-FFF2-40B4-BE49-F238E27FC236}">
                <a16:creationId xmlns:a16="http://schemas.microsoft.com/office/drawing/2014/main" id="{1FD2C001-C4CA-4BCE-A703-ABDE252FDAEA}"/>
              </a:ext>
            </a:extLst>
          </p:cNvPr>
          <p:cNvSpPr>
            <a:spLocks noGrp="1"/>
          </p:cNvSpPr>
          <p:nvPr>
            <p:ph idx="1"/>
          </p:nvPr>
        </p:nvSpPr>
        <p:spPr/>
        <p:txBody>
          <a:bodyPr vert="horz" lIns="91440" tIns="45720" rIns="91440" bIns="45720" rtlCol="0" anchor="t">
            <a:normAutofit/>
          </a:bodyPr>
          <a:lstStyle/>
          <a:p>
            <a:r>
              <a:rPr lang="en-US" dirty="0"/>
              <a:t>The team will test the cart by seeing how the device runs with various loads applied. The team, when ready, will test up to 500 pounds as that is the maximum load the client wants. </a:t>
            </a:r>
          </a:p>
          <a:p>
            <a:pPr lvl="1"/>
            <a:r>
              <a:rPr lang="en-US" dirty="0"/>
              <a:t>Test with:</a:t>
            </a:r>
          </a:p>
          <a:p>
            <a:pPr marL="1257300" lvl="2" indent="-342900">
              <a:buAutoNum type="arabicPeriod"/>
            </a:pPr>
            <a:r>
              <a:rPr lang="en-US" dirty="0"/>
              <a:t>No load</a:t>
            </a:r>
          </a:p>
          <a:p>
            <a:pPr marL="1257300" lvl="2" indent="-342900">
              <a:buAutoNum type="arabicPeriod"/>
            </a:pPr>
            <a:r>
              <a:rPr lang="en-US" dirty="0"/>
              <a:t>100 pounds</a:t>
            </a:r>
          </a:p>
          <a:p>
            <a:pPr marL="1257300" lvl="2" indent="-342900">
              <a:buAutoNum type="arabicPeriod"/>
            </a:pPr>
            <a:r>
              <a:rPr lang="en-US" dirty="0"/>
              <a:t>200 pounds</a:t>
            </a:r>
          </a:p>
          <a:p>
            <a:pPr marL="1257300" lvl="2" indent="-342900">
              <a:buAutoNum type="arabicPeriod"/>
            </a:pPr>
            <a:r>
              <a:rPr lang="en-US" dirty="0"/>
              <a:t>300 pounds</a:t>
            </a:r>
          </a:p>
          <a:p>
            <a:pPr marL="1257300" lvl="2" indent="-342900">
              <a:buAutoNum type="arabicPeriod"/>
            </a:pPr>
            <a:r>
              <a:rPr lang="en-US" dirty="0"/>
              <a:t>400 pounds</a:t>
            </a:r>
          </a:p>
          <a:p>
            <a:pPr marL="1257300" lvl="2" indent="-342900">
              <a:buAutoNum type="arabicPeriod"/>
            </a:pPr>
            <a:r>
              <a:rPr lang="en-US" dirty="0"/>
              <a:t>500 pounds</a:t>
            </a:r>
          </a:p>
          <a:p>
            <a:pPr marL="1257300" lvl="2" indent="-342900">
              <a:buAutoNum type="arabicPeriod"/>
            </a:pPr>
            <a:endParaRPr lang="en-US" dirty="0"/>
          </a:p>
          <a:p>
            <a:pPr marL="1257300" lvl="2" indent="-342900">
              <a:buAutoNum type="arabicPeriod"/>
            </a:pPr>
            <a:endParaRPr lang="en-US" dirty="0"/>
          </a:p>
          <a:p>
            <a:pPr lvl="1"/>
            <a:endParaRPr lang="en-US" dirty="0"/>
          </a:p>
        </p:txBody>
      </p:sp>
      <p:sp>
        <p:nvSpPr>
          <p:cNvPr id="4" name="Slide Number Placeholder 3">
            <a:extLst>
              <a:ext uri="{FF2B5EF4-FFF2-40B4-BE49-F238E27FC236}">
                <a16:creationId xmlns:a16="http://schemas.microsoft.com/office/drawing/2014/main" id="{3D578D7E-9C6C-4F25-8196-9F4E9DDCD1A9}"/>
              </a:ext>
            </a:extLst>
          </p:cNvPr>
          <p:cNvSpPr>
            <a:spLocks noGrp="1"/>
          </p:cNvSpPr>
          <p:nvPr>
            <p:ph type="sldNum" sz="quarter" idx="12"/>
          </p:nvPr>
        </p:nvSpPr>
        <p:spPr/>
        <p:txBody>
          <a:bodyPr/>
          <a:lstStyle/>
          <a:p>
            <a:r>
              <a:rPr lang="en-US" dirty="0"/>
              <a:t>Shi 10</a:t>
            </a:r>
          </a:p>
        </p:txBody>
      </p:sp>
      <p:pic>
        <p:nvPicPr>
          <p:cNvPr id="6" name="音频 5">
            <a:hlinkClick r:id="" action="ppaction://media"/>
            <a:extLst>
              <a:ext uri="{FF2B5EF4-FFF2-40B4-BE49-F238E27FC236}">
                <a16:creationId xmlns:a16="http://schemas.microsoft.com/office/drawing/2014/main" id="{6AE0C61D-1BAC-CD48-8AC0-5A27AD259C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85381272"/>
      </p:ext>
    </p:extLst>
  </p:cSld>
  <p:clrMapOvr>
    <a:masterClrMapping/>
  </p:clrMapOvr>
  <mc:AlternateContent xmlns:mc="http://schemas.openxmlformats.org/markup-compatibility/2006" xmlns:p14="http://schemas.microsoft.com/office/powerpoint/2010/main">
    <mc:Choice Requires="p14">
      <p:transition spd="med" p14:dur="700" advClick="0" advTm="94327">
        <p:fade/>
      </p:transition>
    </mc:Choice>
    <mc:Fallback xmlns="">
      <p:transition spd="med" advClick="0" advTm="943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E415CB01-1392-450C-A3D7-B2BB20B25B9B}"/>
              </a:ext>
            </a:extLst>
          </p:cNvPr>
          <p:cNvPicPr>
            <a:picLocks noChangeAspect="1"/>
          </p:cNvPicPr>
          <p:nvPr/>
        </p:nvPicPr>
        <p:blipFill rotWithShape="1">
          <a:blip r:embed="rId4">
            <a:extLst>
              <a:ext uri="{28A0092B-C50C-407E-A947-70E740481C1C}">
                <a14:useLocalDpi xmlns:a14="http://schemas.microsoft.com/office/drawing/2010/main" val="0"/>
              </a:ext>
            </a:extLst>
          </a:blip>
          <a:srcRect b="5113"/>
          <a:stretch/>
        </p:blipFill>
        <p:spPr>
          <a:xfrm>
            <a:off x="575124" y="755639"/>
            <a:ext cx="8330575" cy="5036820"/>
          </a:xfrm>
          <a:prstGeom prst="rect">
            <a:avLst/>
          </a:prstGeom>
        </p:spPr>
      </p:pic>
      <p:pic>
        <p:nvPicPr>
          <p:cNvPr id="13" name="Audio 12">
            <a:hlinkClick r:id="" action="ppaction://media"/>
            <a:extLst>
              <a:ext uri="{FF2B5EF4-FFF2-40B4-BE49-F238E27FC236}">
                <a16:creationId xmlns:a16="http://schemas.microsoft.com/office/drawing/2014/main" id="{897985C4-DD75-4F08-8B51-7A4312F33F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
        <p:nvSpPr>
          <p:cNvPr id="16" name="Slide Number Placeholder 15">
            <a:extLst>
              <a:ext uri="{FF2B5EF4-FFF2-40B4-BE49-F238E27FC236}">
                <a16:creationId xmlns:a16="http://schemas.microsoft.com/office/drawing/2014/main" id="{1C40285B-1B81-4778-8187-2EFA616F207E}"/>
              </a:ext>
            </a:extLst>
          </p:cNvPr>
          <p:cNvSpPr>
            <a:spLocks noGrp="1"/>
          </p:cNvSpPr>
          <p:nvPr>
            <p:ph type="sldNum" sz="quarter" idx="12"/>
          </p:nvPr>
        </p:nvSpPr>
        <p:spPr/>
        <p:txBody>
          <a:bodyPr/>
          <a:lstStyle/>
          <a:p>
            <a:r>
              <a:rPr lang="en-US" dirty="0"/>
              <a:t>Team 11</a:t>
            </a:r>
          </a:p>
        </p:txBody>
      </p:sp>
    </p:spTree>
    <p:extLst>
      <p:ext uri="{BB962C8B-B14F-4D97-AF65-F5344CB8AC3E}">
        <p14:creationId xmlns:p14="http://schemas.microsoft.com/office/powerpoint/2010/main" val="7894881"/>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7E95-F4AC-42A1-84C8-F34B7AEA46F9}"/>
              </a:ext>
            </a:extLst>
          </p:cNvPr>
          <p:cNvSpPr>
            <a:spLocks noGrp="1"/>
          </p:cNvSpPr>
          <p:nvPr>
            <p:ph type="title"/>
          </p:nvPr>
        </p:nvSpPr>
        <p:spPr>
          <a:xfrm>
            <a:off x="677334" y="609600"/>
            <a:ext cx="8596668" cy="935115"/>
          </a:xfrm>
        </p:spPr>
        <p:txBody>
          <a:bodyPr>
            <a:normAutofit/>
          </a:bodyPr>
          <a:lstStyle/>
          <a:p>
            <a:pPr algn="ctr"/>
            <a:r>
              <a:rPr lang="en-US" sz="4400" dirty="0"/>
              <a:t>Project Description </a:t>
            </a:r>
          </a:p>
        </p:txBody>
      </p:sp>
      <p:graphicFrame>
        <p:nvGraphicFramePr>
          <p:cNvPr id="8" name="Content Placeholder 7">
            <a:extLst>
              <a:ext uri="{FF2B5EF4-FFF2-40B4-BE49-F238E27FC236}">
                <a16:creationId xmlns:a16="http://schemas.microsoft.com/office/drawing/2014/main" id="{025CC24C-440D-4786-AFAF-E8B689B33B6C}"/>
              </a:ext>
            </a:extLst>
          </p:cNvPr>
          <p:cNvGraphicFramePr>
            <a:graphicFrameLocks noGrp="1"/>
          </p:cNvGraphicFramePr>
          <p:nvPr>
            <p:ph idx="1"/>
          </p:nvPr>
        </p:nvGraphicFramePr>
        <p:xfrm>
          <a:off x="677863" y="2160588"/>
          <a:ext cx="8596312" cy="4028440"/>
        </p:xfrm>
        <a:graphic>
          <a:graphicData uri="http://schemas.openxmlformats.org/drawingml/2006/table">
            <a:tbl>
              <a:tblPr firstRow="1" bandRow="1">
                <a:tableStyleId>{7DF18680-E054-41AD-8BC1-D1AEF772440D}</a:tableStyleId>
              </a:tblPr>
              <a:tblGrid>
                <a:gridCol w="4298156">
                  <a:extLst>
                    <a:ext uri="{9D8B030D-6E8A-4147-A177-3AD203B41FA5}">
                      <a16:colId xmlns:a16="http://schemas.microsoft.com/office/drawing/2014/main" val="695428103"/>
                    </a:ext>
                  </a:extLst>
                </a:gridCol>
                <a:gridCol w="4298156">
                  <a:extLst>
                    <a:ext uri="{9D8B030D-6E8A-4147-A177-3AD203B41FA5}">
                      <a16:colId xmlns:a16="http://schemas.microsoft.com/office/drawing/2014/main" val="514741877"/>
                    </a:ext>
                  </a:extLst>
                </a:gridCol>
              </a:tblGrid>
              <a:tr h="370840">
                <a:tc>
                  <a:txBody>
                    <a:bodyPr/>
                    <a:lstStyle/>
                    <a:p>
                      <a:pPr algn="ctr"/>
                      <a:r>
                        <a:rPr lang="en-US" dirty="0"/>
                        <a:t>Our Project</a:t>
                      </a:r>
                    </a:p>
                  </a:txBody>
                  <a:tcPr/>
                </a:tc>
                <a:tc>
                  <a:txBody>
                    <a:bodyPr/>
                    <a:lstStyle/>
                    <a:p>
                      <a:pPr algn="ctr"/>
                      <a:r>
                        <a:rPr lang="en-US" sz="1800" b="1" i="0" u="none" strike="noStrike" kern="1200" dirty="0">
                          <a:solidFill>
                            <a:schemeClr val="lt1"/>
                          </a:solidFill>
                          <a:effectLst/>
                          <a:latin typeface="+mn-lt"/>
                          <a:ea typeface="+mn-ea"/>
                          <a:cs typeface="+mn-cs"/>
                        </a:rPr>
                        <a:t>Customer Requirements</a:t>
                      </a:r>
                      <a:endParaRPr lang="en-US" dirty="0"/>
                    </a:p>
                  </a:txBody>
                  <a:tcPr/>
                </a:tc>
                <a:extLst>
                  <a:ext uri="{0D108BD9-81ED-4DB2-BD59-A6C34878D82A}">
                    <a16:rowId xmlns:a16="http://schemas.microsoft.com/office/drawing/2014/main" val="155435823"/>
                  </a:ext>
                </a:extLst>
              </a:tr>
              <a:tr h="370840">
                <a:tc>
                  <a:txBody>
                    <a:bodyPr/>
                    <a:lstStyle/>
                    <a:p>
                      <a:pPr algn="ctr"/>
                      <a:r>
                        <a:rPr lang="en-US" sz="2000" dirty="0">
                          <a:latin typeface="Roboto"/>
                          <a:ea typeface="Roboto"/>
                          <a:cs typeface="Roboto"/>
                          <a:sym typeface="Roboto"/>
                        </a:rPr>
                        <a:t>Building</a:t>
                      </a:r>
                      <a:r>
                        <a:rPr lang="en" sz="2000" dirty="0">
                          <a:latin typeface="Roboto"/>
                          <a:ea typeface="Roboto"/>
                          <a:cs typeface="Roboto"/>
                          <a:sym typeface="Roboto"/>
                        </a:rPr>
                        <a:t> a machine that is capable of transporting compost from one place to another in a small village in Malawi. </a:t>
                      </a:r>
                    </a:p>
                    <a:p>
                      <a:pPr algn="ctr"/>
                      <a:endParaRPr lang="en" sz="2000" dirty="0">
                        <a:latin typeface="Roboto"/>
                        <a:ea typeface="Roboto"/>
                        <a:cs typeface="Roboto"/>
                        <a:sym typeface="Roboto"/>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latin typeface="Roboto"/>
                          <a:ea typeface="Roboto"/>
                          <a:cs typeface="Roboto"/>
                          <a:sym typeface="Roboto"/>
                        </a:rPr>
                        <a:t>Client: Dr. McDonnell.</a:t>
                      </a:r>
                      <a:endParaRPr lang="en-US" sz="2000" dirty="0"/>
                    </a:p>
                    <a:p>
                      <a:pPr algn="l"/>
                      <a:endParaRPr lang="en" sz="2000" dirty="0">
                        <a:latin typeface="Roboto"/>
                        <a:ea typeface="Roboto"/>
                        <a:sym typeface="Roboto"/>
                      </a:endParaRPr>
                    </a:p>
                  </a:txBody>
                  <a:tcPr/>
                </a:tc>
                <a:tc>
                  <a:txBody>
                    <a:bodyPr/>
                    <a:lstStyle/>
                    <a:p>
                      <a:pPr marL="285750" indent="-285750" rtl="0" fontAlgn="base">
                        <a:buFont typeface="Wingdings" panose="05000000000000000000" pitchFamily="2" charset="2"/>
                        <a:buChar char="Ø"/>
                      </a:pPr>
                      <a:r>
                        <a:rPr lang="en-US" sz="1800" b="0" i="0" u="none" strike="noStrike" kern="1200" dirty="0">
                          <a:solidFill>
                            <a:schemeClr val="dk1"/>
                          </a:solidFill>
                          <a:effectLst/>
                          <a:latin typeface="+mn-lt"/>
                          <a:ea typeface="+mn-ea"/>
                          <a:cs typeface="+mn-cs"/>
                        </a:rPr>
                        <a:t>Maneuverable Size</a:t>
                      </a:r>
                    </a:p>
                    <a:p>
                      <a:pPr marL="285750" indent="-285750" rtl="0" fontAlgn="base">
                        <a:buFont typeface="Wingdings" panose="05000000000000000000" pitchFamily="2" charset="2"/>
                        <a:buChar char="Ø"/>
                      </a:pPr>
                      <a:r>
                        <a:rPr lang="en-US" sz="1800" b="0" i="0" u="none" strike="noStrike" kern="1200" dirty="0">
                          <a:solidFill>
                            <a:schemeClr val="dk1"/>
                          </a:solidFill>
                          <a:effectLst/>
                          <a:latin typeface="+mn-lt"/>
                          <a:ea typeface="+mn-ea"/>
                          <a:cs typeface="+mn-cs"/>
                        </a:rPr>
                        <a:t>Safe to operate</a:t>
                      </a:r>
                    </a:p>
                    <a:p>
                      <a:pPr marL="285750" indent="-285750" rtl="0" fontAlgn="base">
                        <a:buFont typeface="Wingdings" panose="05000000000000000000" pitchFamily="2" charset="2"/>
                        <a:buChar char="Ø"/>
                      </a:pPr>
                      <a:r>
                        <a:rPr lang="en-US" sz="1800" b="0" i="0" u="none" strike="noStrike" kern="1200" dirty="0">
                          <a:solidFill>
                            <a:schemeClr val="dk1"/>
                          </a:solidFill>
                          <a:effectLst/>
                          <a:latin typeface="+mn-lt"/>
                          <a:ea typeface="+mn-ea"/>
                          <a:cs typeface="+mn-cs"/>
                        </a:rPr>
                        <a:t>Durable design</a:t>
                      </a:r>
                    </a:p>
                    <a:p>
                      <a:pPr marL="285750" indent="-285750" rtl="0" fontAlgn="base">
                        <a:buFont typeface="Wingdings" panose="05000000000000000000" pitchFamily="2" charset="2"/>
                        <a:buChar char="Ø"/>
                      </a:pPr>
                      <a:r>
                        <a:rPr lang="en-US" sz="1800" b="0" i="0" u="none" strike="noStrike" kern="1200" dirty="0">
                          <a:solidFill>
                            <a:schemeClr val="dk1"/>
                          </a:solidFill>
                          <a:effectLst/>
                          <a:latin typeface="+mn-lt"/>
                          <a:ea typeface="+mn-ea"/>
                          <a:cs typeface="+mn-cs"/>
                        </a:rPr>
                        <a:t>Operable off-roading</a:t>
                      </a:r>
                    </a:p>
                    <a:p>
                      <a:pPr marL="285750" indent="-285750" rtl="0" fontAlgn="base">
                        <a:buFont typeface="Wingdings" panose="05000000000000000000" pitchFamily="2" charset="2"/>
                        <a:buChar char="Ø"/>
                      </a:pPr>
                      <a:r>
                        <a:rPr lang="en-US" sz="1800" b="0" i="0" u="none" strike="noStrike" kern="1200" dirty="0">
                          <a:solidFill>
                            <a:schemeClr val="dk1"/>
                          </a:solidFill>
                          <a:effectLst/>
                          <a:latin typeface="+mn-lt"/>
                          <a:ea typeface="+mn-ea"/>
                          <a:cs typeface="+mn-cs"/>
                        </a:rPr>
                        <a:t>Easy to Operate</a:t>
                      </a:r>
                    </a:p>
                    <a:p>
                      <a:pPr marL="285750" indent="-285750" rtl="0" fontAlgn="base">
                        <a:buFont typeface="Wingdings" panose="05000000000000000000" pitchFamily="2" charset="2"/>
                        <a:buChar char="Ø"/>
                      </a:pPr>
                      <a:r>
                        <a:rPr lang="en-US" sz="1800" b="0" i="0" u="none" strike="noStrike" kern="1200" dirty="0">
                          <a:solidFill>
                            <a:schemeClr val="dk1"/>
                          </a:solidFill>
                          <a:effectLst/>
                          <a:latin typeface="+mn-lt"/>
                          <a:ea typeface="+mn-ea"/>
                          <a:cs typeface="+mn-cs"/>
                        </a:rPr>
                        <a:t>Maintainable</a:t>
                      </a:r>
                    </a:p>
                    <a:p>
                      <a:pPr marL="285750" indent="-285750" rtl="0" fontAlgn="base">
                        <a:buFont typeface="Wingdings" panose="05000000000000000000" pitchFamily="2" charset="2"/>
                        <a:buChar char="Ø"/>
                      </a:pPr>
                      <a:r>
                        <a:rPr lang="en-US" sz="1800" b="0" i="0" u="none" strike="noStrike" kern="1200" dirty="0">
                          <a:solidFill>
                            <a:schemeClr val="dk1"/>
                          </a:solidFill>
                          <a:effectLst/>
                          <a:latin typeface="+mn-lt"/>
                          <a:ea typeface="+mn-ea"/>
                          <a:cs typeface="+mn-cs"/>
                        </a:rPr>
                        <a:t>Manufacturable</a:t>
                      </a:r>
                    </a:p>
                    <a:p>
                      <a:pPr marL="285750" indent="-285750" rtl="0" fontAlgn="base">
                        <a:buFont typeface="Wingdings" panose="05000000000000000000" pitchFamily="2" charset="2"/>
                        <a:buChar char="Ø"/>
                      </a:pPr>
                      <a:r>
                        <a:rPr lang="en-US" sz="1800" b="0" i="0" u="none" strike="noStrike" kern="1200" dirty="0">
                          <a:solidFill>
                            <a:schemeClr val="dk1"/>
                          </a:solidFill>
                          <a:effectLst/>
                          <a:latin typeface="+mn-lt"/>
                          <a:ea typeface="+mn-ea"/>
                          <a:cs typeface="+mn-cs"/>
                        </a:rPr>
                        <a:t>Cost-efficient</a:t>
                      </a:r>
                    </a:p>
                    <a:p>
                      <a:pPr marL="285750" indent="-285750" rtl="0" fontAlgn="base">
                        <a:buFont typeface="Wingdings" panose="05000000000000000000" pitchFamily="2" charset="2"/>
                        <a:buChar char="Ø"/>
                      </a:pPr>
                      <a:r>
                        <a:rPr lang="en-US" sz="1800" b="0" i="0" u="none" strike="noStrike" kern="1200" dirty="0">
                          <a:solidFill>
                            <a:schemeClr val="dk1"/>
                          </a:solidFill>
                          <a:effectLst/>
                          <a:latin typeface="+mn-lt"/>
                          <a:ea typeface="+mn-ea"/>
                          <a:cs typeface="+mn-cs"/>
                        </a:rPr>
                        <a:t>Reliable </a:t>
                      </a:r>
                    </a:p>
                    <a:p>
                      <a:pPr marL="285750" indent="-285750" rtl="0" fontAlgn="base">
                        <a:buFont typeface="Wingdings" panose="05000000000000000000" pitchFamily="2" charset="2"/>
                        <a:buChar char="Ø"/>
                      </a:pPr>
                      <a:r>
                        <a:rPr lang="en-US" sz="1800" b="0" i="0" u="none" strike="noStrike" kern="1200" dirty="0">
                          <a:solidFill>
                            <a:schemeClr val="dk1"/>
                          </a:solidFill>
                          <a:effectLst/>
                          <a:latin typeface="+mn-lt"/>
                          <a:ea typeface="+mn-ea"/>
                          <a:cs typeface="+mn-cs"/>
                        </a:rPr>
                        <a:t>large Capacity</a:t>
                      </a:r>
                    </a:p>
                    <a:p>
                      <a:pPr marL="285750" indent="-285750" rtl="0" fontAlgn="base">
                        <a:buFont typeface="Wingdings" panose="05000000000000000000" pitchFamily="2" charset="2"/>
                        <a:buChar char="Ø"/>
                      </a:pPr>
                      <a:r>
                        <a:rPr lang="en-US" sz="1800" b="0" i="0" u="none" strike="noStrike" kern="1200" dirty="0">
                          <a:solidFill>
                            <a:schemeClr val="dk1"/>
                          </a:solidFill>
                          <a:effectLst/>
                          <a:latin typeface="+mn-lt"/>
                          <a:ea typeface="+mn-ea"/>
                          <a:cs typeface="+mn-cs"/>
                        </a:rPr>
                        <a:t>Rechargeable</a:t>
                      </a:r>
                    </a:p>
                    <a:p>
                      <a:pPr marL="285750" indent="-285750" rtl="0" fontAlgn="base">
                        <a:buFont typeface="Wingdings" panose="05000000000000000000" pitchFamily="2" charset="2"/>
                        <a:buChar char="Ø"/>
                      </a:pPr>
                      <a:r>
                        <a:rPr lang="en-US" sz="1800" b="0" i="0" u="none" strike="noStrike" kern="1200" dirty="0">
                          <a:solidFill>
                            <a:schemeClr val="dk1"/>
                          </a:solidFill>
                          <a:effectLst/>
                          <a:latin typeface="+mn-lt"/>
                          <a:ea typeface="+mn-ea"/>
                          <a:cs typeface="+mn-cs"/>
                        </a:rPr>
                        <a:t>Environment Friendly  </a:t>
                      </a:r>
                    </a:p>
                    <a:p>
                      <a:endParaRPr lang="en-US" dirty="0"/>
                    </a:p>
                  </a:txBody>
                  <a:tcPr/>
                </a:tc>
                <a:extLst>
                  <a:ext uri="{0D108BD9-81ED-4DB2-BD59-A6C34878D82A}">
                    <a16:rowId xmlns:a16="http://schemas.microsoft.com/office/drawing/2014/main" val="208435445"/>
                  </a:ext>
                </a:extLst>
              </a:tr>
            </a:tbl>
          </a:graphicData>
        </a:graphic>
      </p:graphicFrame>
      <p:sp>
        <p:nvSpPr>
          <p:cNvPr id="6" name="Slide Number Placeholder 5">
            <a:extLst>
              <a:ext uri="{FF2B5EF4-FFF2-40B4-BE49-F238E27FC236}">
                <a16:creationId xmlns:a16="http://schemas.microsoft.com/office/drawing/2014/main" id="{0FB55564-D8D2-43F6-8B99-A18483E4410E}"/>
              </a:ext>
            </a:extLst>
          </p:cNvPr>
          <p:cNvSpPr>
            <a:spLocks noGrp="1"/>
          </p:cNvSpPr>
          <p:nvPr>
            <p:ph type="sldNum" sz="quarter" idx="12"/>
          </p:nvPr>
        </p:nvSpPr>
        <p:spPr>
          <a:xfrm>
            <a:off x="8590663" y="6189028"/>
            <a:ext cx="683339" cy="365125"/>
          </a:xfrm>
        </p:spPr>
        <p:txBody>
          <a:bodyPr/>
          <a:lstStyle/>
          <a:p>
            <a:r>
              <a:rPr lang="en-US" dirty="0"/>
              <a:t>Husain-</a:t>
            </a:r>
            <a:fld id="{FC76F567-99A5-408D-8065-1E32D8EB73EB}" type="slidenum">
              <a:rPr lang="en-US" smtClean="0"/>
              <a:t>2</a:t>
            </a:fld>
            <a:endParaRPr lang="en-US" dirty="0"/>
          </a:p>
        </p:txBody>
      </p:sp>
      <p:sp>
        <p:nvSpPr>
          <p:cNvPr id="9" name="TextBox 8">
            <a:extLst>
              <a:ext uri="{FF2B5EF4-FFF2-40B4-BE49-F238E27FC236}">
                <a16:creationId xmlns:a16="http://schemas.microsoft.com/office/drawing/2014/main" id="{9501F2AD-2D08-4278-9609-8CB7A9AB28D5}"/>
              </a:ext>
            </a:extLst>
          </p:cNvPr>
          <p:cNvSpPr txBox="1"/>
          <p:nvPr/>
        </p:nvSpPr>
        <p:spPr>
          <a:xfrm>
            <a:off x="677334" y="4468171"/>
            <a:ext cx="4285283" cy="369332"/>
          </a:xfrm>
          <a:prstGeom prst="rect">
            <a:avLst/>
          </a:prstGeom>
          <a:solidFill>
            <a:schemeClr val="accent5"/>
          </a:solidFill>
        </p:spPr>
        <p:txBody>
          <a:bodyPr wrap="square" rtlCol="0">
            <a:spAutoFit/>
          </a:bodyPr>
          <a:lstStyle/>
          <a:p>
            <a:pPr algn="ctr"/>
            <a:r>
              <a:rPr lang="en-US" b="1" dirty="0">
                <a:solidFill>
                  <a:schemeClr val="lt1"/>
                </a:solidFill>
              </a:rPr>
              <a:t>Engineering Requirement</a:t>
            </a:r>
          </a:p>
        </p:txBody>
      </p:sp>
      <p:sp>
        <p:nvSpPr>
          <p:cNvPr id="10" name="TextBox 9">
            <a:extLst>
              <a:ext uri="{FF2B5EF4-FFF2-40B4-BE49-F238E27FC236}">
                <a16:creationId xmlns:a16="http://schemas.microsoft.com/office/drawing/2014/main" id="{430201D5-A022-4C9E-8845-C0D43CCBD1E4}"/>
              </a:ext>
            </a:extLst>
          </p:cNvPr>
          <p:cNvSpPr txBox="1"/>
          <p:nvPr/>
        </p:nvSpPr>
        <p:spPr>
          <a:xfrm>
            <a:off x="677334" y="4968014"/>
            <a:ext cx="4285283" cy="923330"/>
          </a:xfrm>
          <a:prstGeom prst="rect">
            <a:avLst/>
          </a:prstGeom>
          <a:noFill/>
        </p:spPr>
        <p:txBody>
          <a:bodyPr wrap="square" rtlCol="0">
            <a:spAutoFit/>
          </a:bodyPr>
          <a:lstStyle/>
          <a:p>
            <a:pPr marL="342900" indent="-342900">
              <a:buFont typeface="+mj-lt"/>
              <a:buAutoNum type="arabicPeriod"/>
            </a:pPr>
            <a:r>
              <a:rPr lang="en-US" dirty="0"/>
              <a:t>Compact Size with lightweight</a:t>
            </a:r>
          </a:p>
          <a:p>
            <a:pPr marL="342900" indent="-342900">
              <a:buFont typeface="+mj-lt"/>
              <a:buAutoNum type="arabicPeriod"/>
            </a:pPr>
            <a:r>
              <a:rPr lang="en-US" dirty="0"/>
              <a:t>High Capacity Battery</a:t>
            </a:r>
          </a:p>
          <a:p>
            <a:pPr marL="342900" indent="-342900">
              <a:buFont typeface="+mj-lt"/>
              <a:buAutoNum type="arabicPeriod"/>
            </a:pPr>
            <a:r>
              <a:rPr lang="en-US" dirty="0"/>
              <a:t>Cost-Efficient</a:t>
            </a:r>
          </a:p>
        </p:txBody>
      </p:sp>
      <p:pic>
        <p:nvPicPr>
          <p:cNvPr id="13" name="Audio 12">
            <a:hlinkClick r:id="" action="ppaction://media"/>
            <a:extLst>
              <a:ext uri="{FF2B5EF4-FFF2-40B4-BE49-F238E27FC236}">
                <a16:creationId xmlns:a16="http://schemas.microsoft.com/office/drawing/2014/main" id="{20B4CD17-BB3D-46E6-A7EC-B1712FFD47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405761179"/>
      </p:ext>
    </p:extLst>
  </p:cSld>
  <p:clrMapOvr>
    <a:masterClrMapping/>
  </p:clrMapOvr>
  <mc:AlternateContent xmlns:mc="http://schemas.openxmlformats.org/markup-compatibility/2006" xmlns:p14="http://schemas.microsoft.com/office/powerpoint/2010/main">
    <mc:Choice Requires="p14">
      <p:transition spd="slow" p14:dur="2000" advTm="107220"/>
    </mc:Choice>
    <mc:Fallback xmlns="">
      <p:transition spd="slow" advTm="107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3DAA1-59D3-431F-A3C0-1A41BFECD8E2}"/>
              </a:ext>
            </a:extLst>
          </p:cNvPr>
          <p:cNvSpPr>
            <a:spLocks noGrp="1"/>
          </p:cNvSpPr>
          <p:nvPr>
            <p:ph type="title"/>
          </p:nvPr>
        </p:nvSpPr>
        <p:spPr/>
        <p:txBody>
          <a:bodyPr>
            <a:normAutofit/>
          </a:bodyPr>
          <a:lstStyle/>
          <a:p>
            <a:pPr algn="ctr"/>
            <a:r>
              <a:rPr lang="en-US" sz="4400" dirty="0"/>
              <a:t>Design Description</a:t>
            </a:r>
          </a:p>
        </p:txBody>
      </p:sp>
      <p:sp>
        <p:nvSpPr>
          <p:cNvPr id="3" name="Content Placeholder 2">
            <a:extLst>
              <a:ext uri="{FF2B5EF4-FFF2-40B4-BE49-F238E27FC236}">
                <a16:creationId xmlns:a16="http://schemas.microsoft.com/office/drawing/2014/main" id="{97CA7C2D-2FAD-41D7-8D80-CBEC6C0B8DDC}"/>
              </a:ext>
            </a:extLst>
          </p:cNvPr>
          <p:cNvSpPr>
            <a:spLocks noGrp="1"/>
          </p:cNvSpPr>
          <p:nvPr>
            <p:ph idx="1"/>
          </p:nvPr>
        </p:nvSpPr>
        <p:spPr/>
        <p:txBody>
          <a:bodyPr/>
          <a:lstStyle/>
          <a:p>
            <a:r>
              <a:rPr lang="en-US" dirty="0"/>
              <a:t>Removable Wall, Hinges</a:t>
            </a:r>
          </a:p>
          <a:p>
            <a:r>
              <a:rPr lang="en-US" dirty="0"/>
              <a:t>Hydraulic Jack</a:t>
            </a:r>
          </a:p>
          <a:p>
            <a:r>
              <a:rPr lang="en-US" dirty="0"/>
              <a:t>DC Motor</a:t>
            </a:r>
          </a:p>
          <a:p>
            <a:r>
              <a:rPr lang="en-US" dirty="0"/>
              <a:t>Carriage to Hold Parts</a:t>
            </a:r>
          </a:p>
          <a:p>
            <a:r>
              <a:rPr lang="en-US" dirty="0"/>
              <a:t>Lithium Batteries</a:t>
            </a:r>
          </a:p>
          <a:p>
            <a:pPr>
              <a:buClr>
                <a:schemeClr val="accent5"/>
              </a:buClr>
            </a:pPr>
            <a:r>
              <a:rPr lang="en-US" dirty="0"/>
              <a:t>15" Gorilla Cart Tires</a:t>
            </a:r>
          </a:p>
          <a:p>
            <a:pPr>
              <a:buClr>
                <a:schemeClr val="accent5"/>
              </a:buClr>
            </a:pPr>
            <a:r>
              <a:rPr lang="en-US" dirty="0"/>
              <a:t>Compact Size (4ft long x 3ft Wide)</a:t>
            </a:r>
          </a:p>
          <a:p>
            <a:pPr>
              <a:buClr>
                <a:schemeClr val="accent5"/>
              </a:buClr>
            </a:pPr>
            <a:r>
              <a:rPr lang="en-US" dirty="0"/>
              <a:t>Steering Mechanism </a:t>
            </a:r>
          </a:p>
          <a:p>
            <a:endParaRPr lang="en-US" dirty="0"/>
          </a:p>
        </p:txBody>
      </p:sp>
      <p:sp>
        <p:nvSpPr>
          <p:cNvPr id="6" name="Slide Number Placeholder 5">
            <a:extLst>
              <a:ext uri="{FF2B5EF4-FFF2-40B4-BE49-F238E27FC236}">
                <a16:creationId xmlns:a16="http://schemas.microsoft.com/office/drawing/2014/main" id="{48A1AD2E-0FE4-4855-AEC0-2B26D3A8C08D}"/>
              </a:ext>
            </a:extLst>
          </p:cNvPr>
          <p:cNvSpPr>
            <a:spLocks noGrp="1"/>
          </p:cNvSpPr>
          <p:nvPr>
            <p:ph type="sldNum" sz="quarter" idx="12"/>
          </p:nvPr>
        </p:nvSpPr>
        <p:spPr/>
        <p:txBody>
          <a:bodyPr/>
          <a:lstStyle/>
          <a:p>
            <a:r>
              <a:rPr lang="en-US" dirty="0"/>
              <a:t>Husain-</a:t>
            </a:r>
            <a:fld id="{FC76F567-99A5-408D-8065-1E32D8EB73EB}" type="slidenum">
              <a:rPr lang="en-US" smtClean="0"/>
              <a:t>3</a:t>
            </a:fld>
            <a:endParaRPr lang="en-US" dirty="0"/>
          </a:p>
        </p:txBody>
      </p:sp>
      <p:pic>
        <p:nvPicPr>
          <p:cNvPr id="9" name="Audio 8">
            <a:hlinkClick r:id="" action="ppaction://media"/>
            <a:extLst>
              <a:ext uri="{FF2B5EF4-FFF2-40B4-BE49-F238E27FC236}">
                <a16:creationId xmlns:a16="http://schemas.microsoft.com/office/drawing/2014/main" id="{BBFEC117-2544-44F3-A26C-EECA20C010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46819317"/>
      </p:ext>
    </p:extLst>
  </p:cSld>
  <p:clrMapOvr>
    <a:masterClrMapping/>
  </p:clrMapOvr>
  <mc:AlternateContent xmlns:mc="http://schemas.openxmlformats.org/markup-compatibility/2006" xmlns:p14="http://schemas.microsoft.com/office/powerpoint/2010/main">
    <mc:Choice Requires="p14">
      <p:transition spd="med" p14:dur="700" advClick="0" advTm="96000">
        <p:fade/>
      </p:transition>
    </mc:Choice>
    <mc:Fallback xmlns="">
      <p:transition spd="med" advClick="0" advTm="9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93699-89DE-402D-9E5B-8926048B4F22}"/>
              </a:ext>
            </a:extLst>
          </p:cNvPr>
          <p:cNvSpPr>
            <a:spLocks noGrp="1"/>
          </p:cNvSpPr>
          <p:nvPr>
            <p:ph type="title"/>
          </p:nvPr>
        </p:nvSpPr>
        <p:spPr/>
        <p:txBody>
          <a:bodyPr/>
          <a:lstStyle/>
          <a:p>
            <a:pPr algn="ctr"/>
            <a:r>
              <a:rPr lang="en-US" sz="4400" dirty="0"/>
              <a:t>CAD Model</a:t>
            </a:r>
            <a:br>
              <a:rPr lang="en-US" dirty="0"/>
            </a:br>
            <a:endParaRPr lang="en-US" dirty="0"/>
          </a:p>
        </p:txBody>
      </p:sp>
      <p:sp>
        <p:nvSpPr>
          <p:cNvPr id="4" name="Slide Number Placeholder 3">
            <a:extLst>
              <a:ext uri="{FF2B5EF4-FFF2-40B4-BE49-F238E27FC236}">
                <a16:creationId xmlns:a16="http://schemas.microsoft.com/office/drawing/2014/main" id="{F5CDA8CD-A56A-4C06-9D66-45DB75F5F7F7}"/>
              </a:ext>
            </a:extLst>
          </p:cNvPr>
          <p:cNvSpPr>
            <a:spLocks noGrp="1"/>
          </p:cNvSpPr>
          <p:nvPr>
            <p:ph type="sldNum" sz="quarter" idx="12"/>
          </p:nvPr>
        </p:nvSpPr>
        <p:spPr/>
        <p:txBody>
          <a:bodyPr/>
          <a:lstStyle/>
          <a:p>
            <a:r>
              <a:rPr lang="en-US" dirty="0"/>
              <a:t>Connor 4</a:t>
            </a:r>
          </a:p>
        </p:txBody>
      </p:sp>
      <p:pic>
        <p:nvPicPr>
          <p:cNvPr id="6" name="Picture 5">
            <a:extLst>
              <a:ext uri="{FF2B5EF4-FFF2-40B4-BE49-F238E27FC236}">
                <a16:creationId xmlns:a16="http://schemas.microsoft.com/office/drawing/2014/main" id="{35780A61-5586-4C24-9250-DF863AC17C20}"/>
              </a:ext>
            </a:extLst>
          </p:cNvPr>
          <p:cNvPicPr>
            <a:picLocks noChangeAspect="1"/>
          </p:cNvPicPr>
          <p:nvPr/>
        </p:nvPicPr>
        <p:blipFill rotWithShape="1">
          <a:blip r:embed="rId4"/>
          <a:srcRect l="30995" t="21088" r="13903" b="15264"/>
          <a:stretch/>
        </p:blipFill>
        <p:spPr>
          <a:xfrm>
            <a:off x="315313" y="2218393"/>
            <a:ext cx="4753392" cy="3088433"/>
          </a:xfrm>
          <a:prstGeom prst="rect">
            <a:avLst/>
          </a:prstGeom>
        </p:spPr>
      </p:pic>
      <p:pic>
        <p:nvPicPr>
          <p:cNvPr id="8" name="Picture 7">
            <a:extLst>
              <a:ext uri="{FF2B5EF4-FFF2-40B4-BE49-F238E27FC236}">
                <a16:creationId xmlns:a16="http://schemas.microsoft.com/office/drawing/2014/main" id="{C41FB4E1-AC4F-4481-8D48-80026E7872EF}"/>
              </a:ext>
            </a:extLst>
          </p:cNvPr>
          <p:cNvPicPr>
            <a:picLocks noChangeAspect="1"/>
          </p:cNvPicPr>
          <p:nvPr/>
        </p:nvPicPr>
        <p:blipFill rotWithShape="1">
          <a:blip r:embed="rId5"/>
          <a:srcRect l="17602" t="31504" r="27832" b="15265"/>
          <a:stretch/>
        </p:blipFill>
        <p:spPr>
          <a:xfrm>
            <a:off x="5789018" y="2218394"/>
            <a:ext cx="4376057" cy="3088432"/>
          </a:xfrm>
          <a:prstGeom prst="rect">
            <a:avLst/>
          </a:prstGeom>
        </p:spPr>
      </p:pic>
      <p:pic>
        <p:nvPicPr>
          <p:cNvPr id="9" name="Recorded Sound">
            <a:hlinkClick r:id="" action="ppaction://media"/>
            <a:extLst>
              <a:ext uri="{FF2B5EF4-FFF2-40B4-BE49-F238E27FC236}">
                <a16:creationId xmlns:a16="http://schemas.microsoft.com/office/drawing/2014/main" id="{52FB3BC7-DE3C-47B2-A3A5-53F9E6C143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62030" y="6162805"/>
            <a:ext cx="487363" cy="487363"/>
          </a:xfrm>
          <a:prstGeom prst="rect">
            <a:avLst/>
          </a:prstGeom>
        </p:spPr>
      </p:pic>
    </p:spTree>
    <p:extLst>
      <p:ext uri="{BB962C8B-B14F-4D97-AF65-F5344CB8AC3E}">
        <p14:creationId xmlns:p14="http://schemas.microsoft.com/office/powerpoint/2010/main" val="977037985"/>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75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CD389-7E17-46F2-B9A6-C4F18C3A8E55}"/>
              </a:ext>
            </a:extLst>
          </p:cNvPr>
          <p:cNvSpPr>
            <a:spLocks noGrp="1"/>
          </p:cNvSpPr>
          <p:nvPr>
            <p:ph type="title"/>
          </p:nvPr>
        </p:nvSpPr>
        <p:spPr/>
        <p:txBody>
          <a:bodyPr>
            <a:normAutofit/>
          </a:bodyPr>
          <a:lstStyle/>
          <a:p>
            <a:pPr algn="ctr"/>
            <a:r>
              <a:rPr lang="en-US" sz="4400" dirty="0"/>
              <a:t>Current State of the System</a:t>
            </a:r>
            <a:endParaRPr lang="en-US"/>
          </a:p>
        </p:txBody>
      </p:sp>
      <p:sp>
        <p:nvSpPr>
          <p:cNvPr id="3" name="Content Placeholder 2">
            <a:extLst>
              <a:ext uri="{FF2B5EF4-FFF2-40B4-BE49-F238E27FC236}">
                <a16:creationId xmlns:a16="http://schemas.microsoft.com/office/drawing/2014/main" id="{D3425487-3190-4EC2-82F5-F21DF97E4BB0}"/>
              </a:ext>
            </a:extLst>
          </p:cNvPr>
          <p:cNvSpPr>
            <a:spLocks noGrp="1"/>
          </p:cNvSpPr>
          <p:nvPr>
            <p:ph idx="1"/>
          </p:nvPr>
        </p:nvSpPr>
        <p:spPr/>
        <p:txBody>
          <a:bodyPr vert="horz" lIns="91440" tIns="45720" rIns="91440" bIns="45720" rtlCol="0" anchor="t">
            <a:normAutofit/>
          </a:bodyPr>
          <a:lstStyle/>
          <a:p>
            <a:endParaRPr lang="en-US" dirty="0"/>
          </a:p>
          <a:p>
            <a:endParaRPr lang="en-US" dirty="0"/>
          </a:p>
        </p:txBody>
      </p:sp>
      <p:sp>
        <p:nvSpPr>
          <p:cNvPr id="6" name="Slide Number Placeholder 5">
            <a:extLst>
              <a:ext uri="{FF2B5EF4-FFF2-40B4-BE49-F238E27FC236}">
                <a16:creationId xmlns:a16="http://schemas.microsoft.com/office/drawing/2014/main" id="{4EBFC118-F9B2-48BF-847F-D8C6030B8928}"/>
              </a:ext>
            </a:extLst>
          </p:cNvPr>
          <p:cNvSpPr>
            <a:spLocks noGrp="1"/>
          </p:cNvSpPr>
          <p:nvPr>
            <p:ph type="sldNum" sz="quarter" idx="12"/>
          </p:nvPr>
        </p:nvSpPr>
        <p:spPr/>
        <p:txBody>
          <a:bodyPr/>
          <a:lstStyle/>
          <a:p>
            <a:r>
              <a:rPr lang="en-US" dirty="0"/>
              <a:t>Connor 5</a:t>
            </a:r>
          </a:p>
        </p:txBody>
      </p:sp>
      <p:pic>
        <p:nvPicPr>
          <p:cNvPr id="5" name="Picture 4">
            <a:extLst>
              <a:ext uri="{FF2B5EF4-FFF2-40B4-BE49-F238E27FC236}">
                <a16:creationId xmlns:a16="http://schemas.microsoft.com/office/drawing/2014/main" id="{5FBE1A7D-1B33-468B-A654-4B1B0E292E77}"/>
              </a:ext>
            </a:extLst>
          </p:cNvPr>
          <p:cNvPicPr>
            <a:picLocks noChangeAspect="1"/>
          </p:cNvPicPr>
          <p:nvPr/>
        </p:nvPicPr>
        <p:blipFill rotWithShape="1">
          <a:blip r:embed="rId4">
            <a:extLst>
              <a:ext uri="{28A0092B-C50C-407E-A947-70E740481C1C}">
                <a14:useLocalDpi xmlns:a14="http://schemas.microsoft.com/office/drawing/2010/main" val="0"/>
              </a:ext>
            </a:extLst>
          </a:blip>
          <a:srcRect l="36190" t="23938" r="11907" b="10937"/>
          <a:stretch/>
        </p:blipFill>
        <p:spPr>
          <a:xfrm rot="5400000">
            <a:off x="201066" y="2364855"/>
            <a:ext cx="2359728" cy="2220686"/>
          </a:xfrm>
          <a:prstGeom prst="rect">
            <a:avLst/>
          </a:prstGeom>
        </p:spPr>
      </p:pic>
      <p:pic>
        <p:nvPicPr>
          <p:cNvPr id="8" name="Picture 7">
            <a:extLst>
              <a:ext uri="{FF2B5EF4-FFF2-40B4-BE49-F238E27FC236}">
                <a16:creationId xmlns:a16="http://schemas.microsoft.com/office/drawing/2014/main" id="{2DDD88BF-B1D4-49C4-8378-4C42A61186DB}"/>
              </a:ext>
            </a:extLst>
          </p:cNvPr>
          <p:cNvPicPr>
            <a:picLocks noChangeAspect="1"/>
          </p:cNvPicPr>
          <p:nvPr/>
        </p:nvPicPr>
        <p:blipFill rotWithShape="1">
          <a:blip r:embed="rId5">
            <a:extLst>
              <a:ext uri="{28A0092B-C50C-407E-A947-70E740481C1C}">
                <a14:useLocalDpi xmlns:a14="http://schemas.microsoft.com/office/drawing/2010/main" val="0"/>
              </a:ext>
            </a:extLst>
          </a:blip>
          <a:srcRect l="31505" t="8337" r="26530" b="13477"/>
          <a:stretch/>
        </p:blipFill>
        <p:spPr>
          <a:xfrm rot="5400000">
            <a:off x="3226040" y="1826516"/>
            <a:ext cx="2359727" cy="3297363"/>
          </a:xfrm>
          <a:prstGeom prst="rect">
            <a:avLst/>
          </a:prstGeom>
        </p:spPr>
      </p:pic>
      <p:pic>
        <p:nvPicPr>
          <p:cNvPr id="10" name="Picture 9">
            <a:extLst>
              <a:ext uri="{FF2B5EF4-FFF2-40B4-BE49-F238E27FC236}">
                <a16:creationId xmlns:a16="http://schemas.microsoft.com/office/drawing/2014/main" id="{51661194-F309-40CB-8353-927E1C335E48}"/>
              </a:ext>
            </a:extLst>
          </p:cNvPr>
          <p:cNvPicPr>
            <a:picLocks noChangeAspect="1"/>
          </p:cNvPicPr>
          <p:nvPr/>
        </p:nvPicPr>
        <p:blipFill rotWithShape="1">
          <a:blip r:embed="rId6">
            <a:extLst>
              <a:ext uri="{28A0092B-C50C-407E-A947-70E740481C1C}">
                <a14:useLocalDpi xmlns:a14="http://schemas.microsoft.com/office/drawing/2010/main" val="0"/>
              </a:ext>
            </a:extLst>
          </a:blip>
          <a:srcRect l="5035" t="38088" r="10612" b="25268"/>
          <a:stretch/>
        </p:blipFill>
        <p:spPr>
          <a:xfrm rot="5400000">
            <a:off x="5281729" y="3197046"/>
            <a:ext cx="4292080" cy="1398388"/>
          </a:xfrm>
          <a:prstGeom prst="rect">
            <a:avLst/>
          </a:prstGeom>
        </p:spPr>
      </p:pic>
      <p:pic>
        <p:nvPicPr>
          <p:cNvPr id="12" name="Picture 11">
            <a:extLst>
              <a:ext uri="{FF2B5EF4-FFF2-40B4-BE49-F238E27FC236}">
                <a16:creationId xmlns:a16="http://schemas.microsoft.com/office/drawing/2014/main" id="{38050716-E9FB-4C53-BCE8-20FF2B956744}"/>
              </a:ext>
            </a:extLst>
          </p:cNvPr>
          <p:cNvPicPr>
            <a:picLocks noChangeAspect="1"/>
          </p:cNvPicPr>
          <p:nvPr/>
        </p:nvPicPr>
        <p:blipFill rotWithShape="1">
          <a:blip r:embed="rId7">
            <a:extLst>
              <a:ext uri="{28A0092B-C50C-407E-A947-70E740481C1C}">
                <a14:useLocalDpi xmlns:a14="http://schemas.microsoft.com/office/drawing/2010/main" val="0"/>
              </a:ext>
            </a:extLst>
          </a:blip>
          <a:srcRect l="7212" t="28473" b="31617"/>
          <a:stretch/>
        </p:blipFill>
        <p:spPr>
          <a:xfrm rot="5400000">
            <a:off x="7924525" y="2973004"/>
            <a:ext cx="3984171" cy="1285217"/>
          </a:xfrm>
          <a:prstGeom prst="rect">
            <a:avLst/>
          </a:prstGeom>
        </p:spPr>
      </p:pic>
      <p:pic>
        <p:nvPicPr>
          <p:cNvPr id="4" name="Recorded Sound">
            <a:hlinkClick r:id="" action="ppaction://media"/>
            <a:extLst>
              <a:ext uri="{FF2B5EF4-FFF2-40B4-BE49-F238E27FC236}">
                <a16:creationId xmlns:a16="http://schemas.microsoft.com/office/drawing/2014/main" id="{2F4E738B-D8FC-4D47-A0CC-506D1793743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70984" y="6041362"/>
            <a:ext cx="487363" cy="487363"/>
          </a:xfrm>
          <a:prstGeom prst="rect">
            <a:avLst/>
          </a:prstGeom>
        </p:spPr>
      </p:pic>
    </p:spTree>
    <p:extLst>
      <p:ext uri="{BB962C8B-B14F-4D97-AF65-F5344CB8AC3E}">
        <p14:creationId xmlns:p14="http://schemas.microsoft.com/office/powerpoint/2010/main" val="922364861"/>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E1003-625A-43F2-B53C-071A8B5FB7DA}"/>
              </a:ext>
            </a:extLst>
          </p:cNvPr>
          <p:cNvSpPr>
            <a:spLocks noGrp="1"/>
          </p:cNvSpPr>
          <p:nvPr>
            <p:ph type="title"/>
          </p:nvPr>
        </p:nvSpPr>
        <p:spPr/>
        <p:txBody>
          <a:bodyPr/>
          <a:lstStyle/>
          <a:p>
            <a:pPr algn="ctr"/>
            <a:r>
              <a:rPr lang="en-US" sz="4400" dirty="0"/>
              <a:t>Engineering Requirements</a:t>
            </a:r>
            <a:br>
              <a:rPr lang="en-US" dirty="0"/>
            </a:br>
            <a:endParaRPr lang="en-US" dirty="0"/>
          </a:p>
        </p:txBody>
      </p:sp>
      <p:sp>
        <p:nvSpPr>
          <p:cNvPr id="4" name="Slide Number Placeholder 3">
            <a:extLst>
              <a:ext uri="{FF2B5EF4-FFF2-40B4-BE49-F238E27FC236}">
                <a16:creationId xmlns:a16="http://schemas.microsoft.com/office/drawing/2014/main" id="{AA65AF71-E192-4B99-B2E2-7EB60C212798}"/>
              </a:ext>
            </a:extLst>
          </p:cNvPr>
          <p:cNvSpPr>
            <a:spLocks noGrp="1"/>
          </p:cNvSpPr>
          <p:nvPr>
            <p:ph type="sldNum" sz="quarter" idx="12"/>
          </p:nvPr>
        </p:nvSpPr>
        <p:spPr/>
        <p:txBody>
          <a:bodyPr/>
          <a:lstStyle/>
          <a:p>
            <a:r>
              <a:rPr lang="en-US" dirty="0"/>
              <a:t>Connor 6</a:t>
            </a:r>
          </a:p>
        </p:txBody>
      </p:sp>
      <p:graphicFrame>
        <p:nvGraphicFramePr>
          <p:cNvPr id="8" name="Table 8">
            <a:extLst>
              <a:ext uri="{FF2B5EF4-FFF2-40B4-BE49-F238E27FC236}">
                <a16:creationId xmlns:a16="http://schemas.microsoft.com/office/drawing/2014/main" id="{22D8AF23-2BB8-4AA0-9E48-172BA1433CEA}"/>
              </a:ext>
            </a:extLst>
          </p:cNvPr>
          <p:cNvGraphicFramePr>
            <a:graphicFrameLocks noGrp="1"/>
          </p:cNvGraphicFramePr>
          <p:nvPr>
            <p:ph idx="1"/>
            <p:extLst>
              <p:ext uri="{D42A27DB-BD31-4B8C-83A1-F6EECF244321}">
                <p14:modId xmlns:p14="http://schemas.microsoft.com/office/powerpoint/2010/main" val="633515533"/>
              </p:ext>
            </p:extLst>
          </p:nvPr>
        </p:nvGraphicFramePr>
        <p:xfrm>
          <a:off x="677863" y="2160588"/>
          <a:ext cx="8596312" cy="2834105"/>
        </p:xfrm>
        <a:graphic>
          <a:graphicData uri="http://schemas.openxmlformats.org/drawingml/2006/table">
            <a:tbl>
              <a:tblPr firstRow="1" bandRow="1">
                <a:tableStyleId>{5C22544A-7EE6-4342-B048-85BDC9FD1C3A}</a:tableStyleId>
              </a:tblPr>
              <a:tblGrid>
                <a:gridCol w="4298156">
                  <a:extLst>
                    <a:ext uri="{9D8B030D-6E8A-4147-A177-3AD203B41FA5}">
                      <a16:colId xmlns:a16="http://schemas.microsoft.com/office/drawing/2014/main" val="3656833818"/>
                    </a:ext>
                  </a:extLst>
                </a:gridCol>
                <a:gridCol w="4298156">
                  <a:extLst>
                    <a:ext uri="{9D8B030D-6E8A-4147-A177-3AD203B41FA5}">
                      <a16:colId xmlns:a16="http://schemas.microsoft.com/office/drawing/2014/main" val="3416278074"/>
                    </a:ext>
                  </a:extLst>
                </a:gridCol>
              </a:tblGrid>
              <a:tr h="566821">
                <a:tc>
                  <a:txBody>
                    <a:bodyPr/>
                    <a:lstStyle/>
                    <a:p>
                      <a:pPr algn="ctr"/>
                      <a:r>
                        <a:rPr lang="en-US" dirty="0"/>
                        <a:t>ERs that have been met</a:t>
                      </a:r>
                    </a:p>
                  </a:txBody>
                  <a:tcPr/>
                </a:tc>
                <a:tc>
                  <a:txBody>
                    <a:bodyPr/>
                    <a:lstStyle/>
                    <a:p>
                      <a:pPr algn="ctr"/>
                      <a:r>
                        <a:rPr lang="en-US" dirty="0"/>
                        <a:t>ERs that still need to be met</a:t>
                      </a:r>
                    </a:p>
                  </a:txBody>
                  <a:tcPr/>
                </a:tc>
                <a:extLst>
                  <a:ext uri="{0D108BD9-81ED-4DB2-BD59-A6C34878D82A}">
                    <a16:rowId xmlns:a16="http://schemas.microsoft.com/office/drawing/2014/main" val="3215281035"/>
                  </a:ext>
                </a:extLst>
              </a:tr>
              <a:tr h="566821">
                <a:tc>
                  <a:txBody>
                    <a:bodyPr/>
                    <a:lstStyle/>
                    <a:p>
                      <a:r>
                        <a:rPr lang="en-US" dirty="0"/>
                        <a:t>Increase Battery Life</a:t>
                      </a:r>
                    </a:p>
                  </a:txBody>
                  <a:tcPr/>
                </a:tc>
                <a:tc>
                  <a:txBody>
                    <a:bodyPr/>
                    <a:lstStyle/>
                    <a:p>
                      <a:r>
                        <a:rPr lang="en-US" dirty="0"/>
                        <a:t>Decrease Weight</a:t>
                      </a:r>
                    </a:p>
                  </a:txBody>
                  <a:tcPr/>
                </a:tc>
                <a:extLst>
                  <a:ext uri="{0D108BD9-81ED-4DB2-BD59-A6C34878D82A}">
                    <a16:rowId xmlns:a16="http://schemas.microsoft.com/office/drawing/2014/main" val="2824934375"/>
                  </a:ext>
                </a:extLst>
              </a:tr>
              <a:tr h="566821">
                <a:tc>
                  <a:txBody>
                    <a:bodyPr/>
                    <a:lstStyle/>
                    <a:p>
                      <a:r>
                        <a:rPr lang="en-US" dirty="0"/>
                        <a:t>Increase Power</a:t>
                      </a:r>
                    </a:p>
                  </a:txBody>
                  <a:tcPr/>
                </a:tc>
                <a:tc>
                  <a:txBody>
                    <a:bodyPr/>
                    <a:lstStyle/>
                    <a:p>
                      <a:r>
                        <a:rPr lang="en-US" dirty="0"/>
                        <a:t>Decrease Manufacturing Cost</a:t>
                      </a:r>
                    </a:p>
                  </a:txBody>
                  <a:tcPr/>
                </a:tc>
                <a:extLst>
                  <a:ext uri="{0D108BD9-81ED-4DB2-BD59-A6C34878D82A}">
                    <a16:rowId xmlns:a16="http://schemas.microsoft.com/office/drawing/2014/main" val="2723448238"/>
                  </a:ext>
                </a:extLst>
              </a:tr>
              <a:tr h="566821">
                <a:tc>
                  <a:txBody>
                    <a:bodyPr/>
                    <a:lstStyle/>
                    <a:p>
                      <a:r>
                        <a:rPr lang="en-US" dirty="0"/>
                        <a:t>Increase Waste Capacity</a:t>
                      </a:r>
                    </a:p>
                  </a:txBody>
                  <a:tcPr/>
                </a:tc>
                <a:tc>
                  <a:txBody>
                    <a:bodyPr/>
                    <a:lstStyle/>
                    <a:p>
                      <a:endParaRPr lang="en-US" dirty="0"/>
                    </a:p>
                  </a:txBody>
                  <a:tcPr>
                    <a:noFill/>
                  </a:tcPr>
                </a:tc>
                <a:extLst>
                  <a:ext uri="{0D108BD9-81ED-4DB2-BD59-A6C34878D82A}">
                    <a16:rowId xmlns:a16="http://schemas.microsoft.com/office/drawing/2014/main" val="3694566718"/>
                  </a:ext>
                </a:extLst>
              </a:tr>
              <a:tr h="566821">
                <a:tc>
                  <a:txBody>
                    <a:bodyPr/>
                    <a:lstStyle/>
                    <a:p>
                      <a:r>
                        <a:rPr lang="en-US" dirty="0"/>
                        <a:t>Small Dimensions</a:t>
                      </a:r>
                    </a:p>
                  </a:txBody>
                  <a:tcPr/>
                </a:tc>
                <a:tc>
                  <a:txBody>
                    <a:bodyPr/>
                    <a:lstStyle/>
                    <a:p>
                      <a:endParaRPr lang="en-US" dirty="0"/>
                    </a:p>
                  </a:txBody>
                  <a:tcPr>
                    <a:noFill/>
                  </a:tcPr>
                </a:tc>
                <a:extLst>
                  <a:ext uri="{0D108BD9-81ED-4DB2-BD59-A6C34878D82A}">
                    <a16:rowId xmlns:a16="http://schemas.microsoft.com/office/drawing/2014/main" val="943192148"/>
                  </a:ext>
                </a:extLst>
              </a:tr>
            </a:tbl>
          </a:graphicData>
        </a:graphic>
      </p:graphicFrame>
      <p:pic>
        <p:nvPicPr>
          <p:cNvPr id="3" name="Recorded Sound">
            <a:hlinkClick r:id="" action="ppaction://media"/>
            <a:extLst>
              <a:ext uri="{FF2B5EF4-FFF2-40B4-BE49-F238E27FC236}">
                <a16:creationId xmlns:a16="http://schemas.microsoft.com/office/drawing/2014/main" id="{E2C8DBFF-B29D-4863-99DF-C0440D9D12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96545" y="6172606"/>
            <a:ext cx="487363" cy="487363"/>
          </a:xfrm>
          <a:prstGeom prst="rect">
            <a:avLst/>
          </a:prstGeom>
        </p:spPr>
      </p:pic>
    </p:spTree>
    <p:extLst>
      <p:ext uri="{BB962C8B-B14F-4D97-AF65-F5344CB8AC3E}">
        <p14:creationId xmlns:p14="http://schemas.microsoft.com/office/powerpoint/2010/main" val="70276603"/>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4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1F6F6-18AD-4C90-9321-204D020E9BFA}"/>
              </a:ext>
            </a:extLst>
          </p:cNvPr>
          <p:cNvSpPr>
            <a:spLocks noGrp="1"/>
          </p:cNvSpPr>
          <p:nvPr>
            <p:ph type="title"/>
          </p:nvPr>
        </p:nvSpPr>
        <p:spPr/>
        <p:txBody>
          <a:bodyPr>
            <a:normAutofit fontScale="90000"/>
          </a:bodyPr>
          <a:lstStyle/>
          <a:p>
            <a:pPr algn="ctr"/>
            <a:r>
              <a:rPr lang="en-US" sz="4400" dirty="0"/>
              <a:t>Tasks Completed by Members for the Current State of the System</a:t>
            </a:r>
            <a:endParaRPr lang="en-US" dirty="0"/>
          </a:p>
        </p:txBody>
      </p:sp>
      <p:sp>
        <p:nvSpPr>
          <p:cNvPr id="3" name="Content Placeholder 2">
            <a:extLst>
              <a:ext uri="{FF2B5EF4-FFF2-40B4-BE49-F238E27FC236}">
                <a16:creationId xmlns:a16="http://schemas.microsoft.com/office/drawing/2014/main" id="{EE0E4FA7-D43A-48EC-9740-A9731ED53377}"/>
              </a:ext>
            </a:extLst>
          </p:cNvPr>
          <p:cNvSpPr>
            <a:spLocks noGrp="1"/>
          </p:cNvSpPr>
          <p:nvPr>
            <p:ph idx="1"/>
          </p:nvPr>
        </p:nvSpPr>
        <p:spPr>
          <a:xfrm>
            <a:off x="169334" y="2160589"/>
            <a:ext cx="9866668" cy="3880773"/>
          </a:xfrm>
        </p:spPr>
        <p:txBody>
          <a:bodyPr vert="horz" lIns="91440" tIns="45720" rIns="91440" bIns="45720" rtlCol="0" anchor="t">
            <a:normAutofit/>
          </a:bodyPr>
          <a:lstStyle/>
          <a:p>
            <a:r>
              <a:rPr lang="en-US" sz="2000" dirty="0"/>
              <a:t>Hope: Picked the Motor and Designed the Basket </a:t>
            </a:r>
          </a:p>
          <a:p>
            <a:pPr lvl="1"/>
            <a:r>
              <a:rPr lang="en-US" sz="1800" dirty="0"/>
              <a:t>DC motor and Basket for the motor and batteries under the device</a:t>
            </a:r>
          </a:p>
          <a:p>
            <a:r>
              <a:rPr lang="en-US" sz="2000" dirty="0"/>
              <a:t>Connor: Designed the Base of the Cart using 80/20 Aluminum and the CAD model</a:t>
            </a:r>
          </a:p>
          <a:p>
            <a:pPr lvl="1"/>
            <a:r>
              <a:rPr lang="en-US" sz="1800" dirty="0"/>
              <a:t>Designed the CAD model and dimensioned the base of the cart</a:t>
            </a:r>
          </a:p>
          <a:p>
            <a:r>
              <a:rPr lang="en-US" sz="2000" dirty="0"/>
              <a:t>Husain: Picked out the best Tires for the cart </a:t>
            </a:r>
          </a:p>
          <a:p>
            <a:pPr lvl="1"/>
            <a:r>
              <a:rPr lang="en-US" sz="1800" dirty="0"/>
              <a:t>Researched tires and found foam-filled will be the best for our clients' needs</a:t>
            </a:r>
          </a:p>
          <a:p>
            <a:r>
              <a:rPr lang="en-US" sz="2000" dirty="0"/>
              <a:t>Shi: Researched and found a Jack for the cart</a:t>
            </a:r>
          </a:p>
          <a:p>
            <a:pPr lvl="1"/>
            <a:r>
              <a:rPr lang="en-US" sz="1800" dirty="0"/>
              <a:t>Researched jacks and which way we should dump the cart </a:t>
            </a:r>
          </a:p>
          <a:p>
            <a:pPr lvl="1"/>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101978EB-38AA-44CF-9274-13CDE893366D}"/>
              </a:ext>
            </a:extLst>
          </p:cNvPr>
          <p:cNvSpPr>
            <a:spLocks noGrp="1"/>
          </p:cNvSpPr>
          <p:nvPr>
            <p:ph type="sldNum" sz="quarter" idx="12"/>
          </p:nvPr>
        </p:nvSpPr>
        <p:spPr/>
        <p:txBody>
          <a:bodyPr/>
          <a:lstStyle/>
          <a:p>
            <a:r>
              <a:rPr lang="en-US" dirty="0"/>
              <a:t>Hope 7</a:t>
            </a:r>
          </a:p>
        </p:txBody>
      </p:sp>
      <p:pic>
        <p:nvPicPr>
          <p:cNvPr id="5" name="tasks.m4a">
            <a:hlinkClick r:id="" action="ppaction://media"/>
            <a:extLst>
              <a:ext uri="{FF2B5EF4-FFF2-40B4-BE49-F238E27FC236}">
                <a16:creationId xmlns:a16="http://schemas.microsoft.com/office/drawing/2014/main" id="{293351B5-4D7C-9743-B1A2-11475E9D55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4425" y="5817524"/>
            <a:ext cx="812800" cy="812800"/>
          </a:xfrm>
          <a:prstGeom prst="rect">
            <a:avLst/>
          </a:prstGeom>
        </p:spPr>
      </p:pic>
    </p:spTree>
    <p:extLst>
      <p:ext uri="{BB962C8B-B14F-4D97-AF65-F5344CB8AC3E}">
        <p14:creationId xmlns:p14="http://schemas.microsoft.com/office/powerpoint/2010/main" val="3578228085"/>
      </p:ext>
    </p:extLst>
  </p:cSld>
  <p:clrMapOvr>
    <a:masterClrMapping/>
  </p:clrMapOvr>
  <mc:AlternateContent xmlns:mc="http://schemas.openxmlformats.org/markup-compatibility/2006" xmlns:p14="http://schemas.microsoft.com/office/powerpoint/2010/main">
    <mc:Choice Requires="p14">
      <p:transition spd="med" p14:dur="700" advClick="0" advTm="147000">
        <p:fade/>
      </p:transition>
    </mc:Choice>
    <mc:Fallback xmlns="">
      <p:transition spd="med" advClick="0" advTm="14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4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34317-87A7-4351-95D6-B913008FA4AB}"/>
              </a:ext>
            </a:extLst>
          </p:cNvPr>
          <p:cNvSpPr>
            <a:spLocks noGrp="1"/>
          </p:cNvSpPr>
          <p:nvPr>
            <p:ph type="title"/>
          </p:nvPr>
        </p:nvSpPr>
        <p:spPr/>
        <p:txBody>
          <a:bodyPr>
            <a:normAutofit/>
          </a:bodyPr>
          <a:lstStyle/>
          <a:p>
            <a:pPr algn="ctr"/>
            <a:r>
              <a:rPr lang="en-US" sz="4400" dirty="0"/>
              <a:t>Bill of Materials</a:t>
            </a:r>
            <a:endParaRPr lang="en-US"/>
          </a:p>
        </p:txBody>
      </p:sp>
      <p:sp>
        <p:nvSpPr>
          <p:cNvPr id="4" name="Slide Number Placeholder 3">
            <a:extLst>
              <a:ext uri="{FF2B5EF4-FFF2-40B4-BE49-F238E27FC236}">
                <a16:creationId xmlns:a16="http://schemas.microsoft.com/office/drawing/2014/main" id="{35424A80-573C-4F4A-AC04-18F9A7F33BAE}"/>
              </a:ext>
            </a:extLst>
          </p:cNvPr>
          <p:cNvSpPr>
            <a:spLocks noGrp="1"/>
          </p:cNvSpPr>
          <p:nvPr>
            <p:ph type="sldNum" sz="quarter" idx="12"/>
          </p:nvPr>
        </p:nvSpPr>
        <p:spPr/>
        <p:txBody>
          <a:bodyPr/>
          <a:lstStyle/>
          <a:p>
            <a:r>
              <a:rPr lang="en-US" dirty="0"/>
              <a:t>Hope 8</a:t>
            </a:r>
          </a:p>
        </p:txBody>
      </p:sp>
      <p:sp>
        <p:nvSpPr>
          <p:cNvPr id="6" name="TextBox 5">
            <a:extLst>
              <a:ext uri="{FF2B5EF4-FFF2-40B4-BE49-F238E27FC236}">
                <a16:creationId xmlns:a16="http://schemas.microsoft.com/office/drawing/2014/main" id="{6B622667-0584-4B62-BBB3-6735A1F588D9}"/>
              </a:ext>
            </a:extLst>
          </p:cNvPr>
          <p:cNvSpPr txBox="1"/>
          <p:nvPr/>
        </p:nvSpPr>
        <p:spPr>
          <a:xfrm>
            <a:off x="3400926" y="5787189"/>
            <a:ext cx="29838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Figure 1: Bill of Materials</a:t>
            </a:r>
          </a:p>
        </p:txBody>
      </p:sp>
      <p:pic>
        <p:nvPicPr>
          <p:cNvPr id="9" name="Picture 9" descr="Table&#10;&#10;Description automatically generated">
            <a:extLst>
              <a:ext uri="{FF2B5EF4-FFF2-40B4-BE49-F238E27FC236}">
                <a16:creationId xmlns:a16="http://schemas.microsoft.com/office/drawing/2014/main" id="{26FF663C-24B3-47D0-BF51-84C30D846C71}"/>
              </a:ext>
            </a:extLst>
          </p:cNvPr>
          <p:cNvPicPr>
            <a:picLocks noGrp="1" noChangeAspect="1"/>
          </p:cNvPicPr>
          <p:nvPr>
            <p:ph idx="1"/>
          </p:nvPr>
        </p:nvPicPr>
        <p:blipFill>
          <a:blip r:embed="rId4"/>
          <a:stretch>
            <a:fillRect/>
          </a:stretch>
        </p:blipFill>
        <p:spPr>
          <a:xfrm>
            <a:off x="157382" y="1872651"/>
            <a:ext cx="11856989" cy="3426019"/>
          </a:xfrm>
        </p:spPr>
      </p:pic>
      <p:pic>
        <p:nvPicPr>
          <p:cNvPr id="3" name="bill of materials.m4a">
            <a:hlinkClick r:id="" action="ppaction://media"/>
            <a:extLst>
              <a:ext uri="{FF2B5EF4-FFF2-40B4-BE49-F238E27FC236}">
                <a16:creationId xmlns:a16="http://schemas.microsoft.com/office/drawing/2014/main" id="{7B364AEC-60DF-8448-9EAE-0D3867AE86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01571" y="5971855"/>
            <a:ext cx="812800" cy="812800"/>
          </a:xfrm>
          <a:prstGeom prst="rect">
            <a:avLst/>
          </a:prstGeom>
        </p:spPr>
      </p:pic>
    </p:spTree>
    <p:extLst>
      <p:ext uri="{BB962C8B-B14F-4D97-AF65-F5344CB8AC3E}">
        <p14:creationId xmlns:p14="http://schemas.microsoft.com/office/powerpoint/2010/main" val="2560124436"/>
      </p:ext>
    </p:extLst>
  </p:cSld>
  <p:clrMapOvr>
    <a:masterClrMapping/>
  </p:clrMapOvr>
  <mc:AlternateContent xmlns:mc="http://schemas.openxmlformats.org/markup-compatibility/2006" xmlns:p14="http://schemas.microsoft.com/office/powerpoint/2010/main">
    <mc:Choice Requires="p14">
      <p:transition spd="med" p14:dur="700" advClick="0" advTm="141000">
        <p:fade/>
      </p:transition>
    </mc:Choice>
    <mc:Fallback xmlns="">
      <p:transition spd="med" advClick="0" advTm="14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2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D9BC6-2D6B-4ADB-BD34-8EC6801D57FA}"/>
              </a:ext>
            </a:extLst>
          </p:cNvPr>
          <p:cNvSpPr>
            <a:spLocks noGrp="1"/>
          </p:cNvSpPr>
          <p:nvPr>
            <p:ph type="title"/>
          </p:nvPr>
        </p:nvSpPr>
        <p:spPr/>
        <p:txBody>
          <a:bodyPr>
            <a:normAutofit/>
          </a:bodyPr>
          <a:lstStyle/>
          <a:p>
            <a:pPr algn="ctr"/>
            <a:r>
              <a:rPr lang="en-US" sz="4400" dirty="0"/>
              <a:t>Implementation Plan</a:t>
            </a:r>
            <a:endParaRPr lang="en-US" dirty="0"/>
          </a:p>
        </p:txBody>
      </p:sp>
      <p:sp>
        <p:nvSpPr>
          <p:cNvPr id="3" name="Content Placeholder 2">
            <a:extLst>
              <a:ext uri="{FF2B5EF4-FFF2-40B4-BE49-F238E27FC236}">
                <a16:creationId xmlns:a16="http://schemas.microsoft.com/office/drawing/2014/main" id="{E2BC2D67-D696-477F-A134-935F37C4EF43}"/>
              </a:ext>
            </a:extLst>
          </p:cNvPr>
          <p:cNvSpPr>
            <a:spLocks noGrp="1"/>
          </p:cNvSpPr>
          <p:nvPr>
            <p:ph idx="1"/>
          </p:nvPr>
        </p:nvSpPr>
        <p:spPr/>
        <p:txBody>
          <a:bodyPr vert="horz" lIns="91440" tIns="45720" rIns="91440" bIns="45720" rtlCol="0" anchor="t">
            <a:normAutofit/>
          </a:bodyPr>
          <a:lstStyle/>
          <a:p>
            <a:r>
              <a:rPr lang="en-US" dirty="0"/>
              <a:t>Manufacturing and </a:t>
            </a:r>
            <a:r>
              <a:rPr lang="en-US" dirty="0">
                <a:ea typeface="+mn-lt"/>
                <a:cs typeface="+mn-lt"/>
              </a:rPr>
              <a:t>Designing Plan:</a:t>
            </a:r>
          </a:p>
          <a:p>
            <a:pPr lvl="1"/>
            <a:r>
              <a:rPr lang="en-US" dirty="0"/>
              <a:t>All items will be shipped or brought to Connor's House </a:t>
            </a:r>
          </a:p>
          <a:p>
            <a:pPr lvl="1"/>
            <a:r>
              <a:rPr lang="en-US" dirty="0"/>
              <a:t>His garage will be our main place of manufacturing and designing the cart</a:t>
            </a:r>
          </a:p>
          <a:p>
            <a:pPr marL="457200" lvl="1" indent="0">
              <a:buNone/>
            </a:pPr>
            <a:endParaRPr lang="en-US" dirty="0"/>
          </a:p>
          <a:p>
            <a:r>
              <a:rPr lang="en-US" altLang="zh-CN" dirty="0"/>
              <a:t>Future Work</a:t>
            </a:r>
            <a:endParaRPr lang="en-US" altLang="zh-CN" dirty="0">
              <a:ea typeface="+mn-lt"/>
              <a:cs typeface="+mn-lt"/>
            </a:endParaRPr>
          </a:p>
          <a:p>
            <a:pPr marL="0" indent="0">
              <a:buNone/>
            </a:pPr>
            <a:endParaRPr lang="en-US" dirty="0"/>
          </a:p>
        </p:txBody>
      </p:sp>
      <p:sp>
        <p:nvSpPr>
          <p:cNvPr id="4" name="Slide Number Placeholder 3">
            <a:extLst>
              <a:ext uri="{FF2B5EF4-FFF2-40B4-BE49-F238E27FC236}">
                <a16:creationId xmlns:a16="http://schemas.microsoft.com/office/drawing/2014/main" id="{112D2186-0530-42D9-A4F0-B9B3A89DFFB0}"/>
              </a:ext>
            </a:extLst>
          </p:cNvPr>
          <p:cNvSpPr>
            <a:spLocks noGrp="1"/>
          </p:cNvSpPr>
          <p:nvPr>
            <p:ph type="sldNum" sz="quarter" idx="12"/>
          </p:nvPr>
        </p:nvSpPr>
        <p:spPr/>
        <p:txBody>
          <a:bodyPr/>
          <a:lstStyle/>
          <a:p>
            <a:r>
              <a:rPr lang="en-US" dirty="0"/>
              <a:t>Shi 9</a:t>
            </a:r>
          </a:p>
        </p:txBody>
      </p:sp>
      <p:pic>
        <p:nvPicPr>
          <p:cNvPr id="6" name="音频 5">
            <a:hlinkClick r:id="" action="ppaction://media"/>
            <a:extLst>
              <a:ext uri="{FF2B5EF4-FFF2-40B4-BE49-F238E27FC236}">
                <a16:creationId xmlns:a16="http://schemas.microsoft.com/office/drawing/2014/main" id="{C01D97B5-5B32-A74A-9E32-1EE46DE1485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16004326"/>
      </p:ext>
    </p:extLst>
  </p:cSld>
  <p:clrMapOvr>
    <a:masterClrMapping/>
  </p:clrMapOvr>
  <mc:AlternateContent xmlns:mc="http://schemas.openxmlformats.org/markup-compatibility/2006" xmlns:p14="http://schemas.microsoft.com/office/powerpoint/2010/main">
    <mc:Choice Requires="p14">
      <p:transition spd="med" p14:dur="700" advClick="0" advTm="80512">
        <p:fade/>
      </p:transition>
    </mc:Choice>
    <mc:Fallback xmlns="">
      <p:transition spd="med" advClick="0" advTm="805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F04D6F676D8C41AF932D3F805E42FB" ma:contentTypeVersion="13" ma:contentTypeDescription="Create a new document." ma:contentTypeScope="" ma:versionID="9bcdb7b00bb5f4e9e18bd7e4a50168ed">
  <xsd:schema xmlns:xsd="http://www.w3.org/2001/XMLSchema" xmlns:xs="http://www.w3.org/2001/XMLSchema" xmlns:p="http://schemas.microsoft.com/office/2006/metadata/properties" xmlns:ns3="5d9f9b19-351b-49c5-8261-0697af4e422e" xmlns:ns4="af72e3e9-983d-485e-9a98-c3dfe13bb427" targetNamespace="http://schemas.microsoft.com/office/2006/metadata/properties" ma:root="true" ma:fieldsID="e87edff6e27a9c64ef846253d9ba9417" ns3:_="" ns4:_="">
    <xsd:import namespace="5d9f9b19-351b-49c5-8261-0697af4e422e"/>
    <xsd:import namespace="af72e3e9-983d-485e-9a98-c3dfe13bb427"/>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9f9b19-351b-49c5-8261-0697af4e42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f72e3e9-983d-485e-9a98-c3dfe13bb42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E5F0275-D73B-4C79-9EE2-F02A80A009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9f9b19-351b-49c5-8261-0697af4e422e"/>
    <ds:schemaRef ds:uri="af72e3e9-983d-485e-9a98-c3dfe13bb4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4ED4CC-1EA4-4BD9-A1AD-B3533741B94E}">
  <ds:schemaRefs>
    <ds:schemaRef ds:uri="http://purl.org/dc/elements/1.1/"/>
    <ds:schemaRef ds:uri="http://schemas.microsoft.com/office/2006/metadata/properties"/>
    <ds:schemaRef ds:uri="http://schemas.microsoft.com/office/2006/documentManagement/types"/>
    <ds:schemaRef ds:uri="af72e3e9-983d-485e-9a98-c3dfe13bb427"/>
    <ds:schemaRef ds:uri="http://purl.org/dc/terms/"/>
    <ds:schemaRef ds:uri="http://schemas.openxmlformats.org/package/2006/metadata/core-properties"/>
    <ds:schemaRef ds:uri="5d9f9b19-351b-49c5-8261-0697af4e422e"/>
    <ds:schemaRef ds:uri="http://purl.org/dc/dcmitype/"/>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F298A77C-E93A-4148-86D0-5E52609823E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0</TotalTime>
  <Words>387</Words>
  <Application>Microsoft Office PowerPoint</Application>
  <PresentationFormat>Widescreen</PresentationFormat>
  <Paragraphs>90</Paragraphs>
  <Slides>11</Slides>
  <Notes>0</Notes>
  <HiddenSlides>0</HiddenSlides>
  <MMClips>11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Roboto</vt:lpstr>
      <vt:lpstr>华文新魏</vt:lpstr>
      <vt:lpstr>Arial</vt:lpstr>
      <vt:lpstr>Calibri</vt:lpstr>
      <vt:lpstr>Trebuchet MS</vt:lpstr>
      <vt:lpstr>Wingdings</vt:lpstr>
      <vt:lpstr>Wingdings 3</vt:lpstr>
      <vt:lpstr>Facet</vt:lpstr>
      <vt:lpstr>Malawi Compost Transporter ​</vt:lpstr>
      <vt:lpstr>Project Description </vt:lpstr>
      <vt:lpstr>Design Description</vt:lpstr>
      <vt:lpstr>CAD Model </vt:lpstr>
      <vt:lpstr>Current State of the System</vt:lpstr>
      <vt:lpstr>Engineering Requirements </vt:lpstr>
      <vt:lpstr>Tasks Completed by Members for the Current State of the System</vt:lpstr>
      <vt:lpstr>Bill of Materials</vt:lpstr>
      <vt:lpstr>Implementation Plan</vt:lpstr>
      <vt:lpstr>Testing Plan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Malawi Compost Transporter</dc:title>
  <dc:creator>Husain Ghazi Aldawood</dc:creator>
  <cp:lastModifiedBy>Husain Ghazi Aldawood</cp:lastModifiedBy>
  <cp:revision>143</cp:revision>
  <dcterms:created xsi:type="dcterms:W3CDTF">2021-02-27T19:42:37Z</dcterms:created>
  <dcterms:modified xsi:type="dcterms:W3CDTF">2021-03-01T05:47:09Z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0x01010086F04D6F676D8C41AF932D3F805E42FB</vt:lpwstr>
  </property>
</Properties>
</file>